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1774469919"/>
        <w:docPartObj>
          <w:docPartGallery w:val="Cover Pages"/>
          <w:docPartUnique/>
        </w:docPartObj>
      </w:sdtPr>
      <w:sdtEndPr>
        <w:rPr>
          <w:color w:val="F3007E"/>
          <w:spacing w:val="-2"/>
        </w:rPr>
      </w:sdtEndPr>
      <w:sdtContent>
        <w:p w14:paraId="39041FD8" w14:textId="63C272FD" w:rsidR="002F61D9" w:rsidRDefault="001507ED" w:rsidP="004169AA">
          <w:pPr>
            <w:ind w:right="430"/>
            <w:jc w:val="right"/>
          </w:pPr>
          <w:r w:rsidRPr="001507ED">
            <w:rPr>
              <w:noProof/>
              <w:color w:val="F3007E"/>
              <w:spacing w:val="-2"/>
            </w:rPr>
            <w:drawing>
              <wp:inline distT="0" distB="0" distL="0" distR="0" wp14:anchorId="488EAA2D" wp14:editId="594702D4">
                <wp:extent cx="2622550" cy="1485900"/>
                <wp:effectExtent l="0" t="0" r="6350" b="0"/>
                <wp:docPr id="6" name="Picture 5">
                  <a:extLst xmlns:a="http://schemas.openxmlformats.org/drawingml/2006/main">
                    <a:ext uri="{FF2B5EF4-FFF2-40B4-BE49-F238E27FC236}">
                      <a16:creationId xmlns:a16="http://schemas.microsoft.com/office/drawing/2014/main" id="{35807CDF-3902-454E-87BE-8056F93521E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a:extLst>
                            <a:ext uri="{FF2B5EF4-FFF2-40B4-BE49-F238E27FC236}">
                              <a16:creationId xmlns:a16="http://schemas.microsoft.com/office/drawing/2014/main" id="{35807CDF-3902-454E-87BE-8056F93521EA}"/>
                            </a:ext>
                          </a:extLst>
                        </pic:cNvPr>
                        <pic:cNvPicPr>
                          <a:picLocks noChangeAspect="1"/>
                        </pic:cNvPicPr>
                      </pic:nvPicPr>
                      <pic:blipFill>
                        <a:blip r:embed="rId13"/>
                        <a:stretch>
                          <a:fillRect/>
                        </a:stretch>
                      </pic:blipFill>
                      <pic:spPr>
                        <a:xfrm>
                          <a:off x="0" y="0"/>
                          <a:ext cx="2651217" cy="1502142"/>
                        </a:xfrm>
                        <a:prstGeom prst="rect">
                          <a:avLst/>
                        </a:prstGeom>
                      </pic:spPr>
                    </pic:pic>
                  </a:graphicData>
                </a:graphic>
              </wp:inline>
            </w:drawing>
          </w:r>
          <w:r w:rsidR="002F61D9">
            <w:rPr>
              <w:noProof/>
            </w:rPr>
            <mc:AlternateContent>
              <mc:Choice Requires="wpg">
                <w:drawing>
                  <wp:anchor distT="0" distB="0" distL="114300" distR="114300" simplePos="0" relativeHeight="251658242" behindDoc="0" locked="0" layoutInCell="1" allowOverlap="1" wp14:anchorId="6E467B88" wp14:editId="0001DF26">
                    <wp:simplePos x="0" y="0"/>
                    <wp:positionH relativeFrom="page">
                      <wp:align>center</wp:align>
                    </wp:positionH>
                    <mc:AlternateContent>
                      <mc:Choice Requires="wp14">
                        <wp:positionV relativeFrom="page">
                          <wp14:pctPosVOffset>2300</wp14:pctPosVOffset>
                        </wp:positionV>
                      </mc:Choice>
                      <mc:Fallback>
                        <wp:positionV relativeFrom="page">
                          <wp:posOffset>245745</wp:posOffset>
                        </wp:positionV>
                      </mc:Fallback>
                    </mc:AlternateContent>
                    <wp:extent cx="7315200" cy="457200"/>
                    <wp:effectExtent l="0" t="0" r="8255" b="0"/>
                    <wp:wrapNone/>
                    <wp:docPr id="149" name="Group 157"/>
                    <wp:cNvGraphicFramePr/>
                    <a:graphic xmlns:a="http://schemas.openxmlformats.org/drawingml/2006/main">
                      <a:graphicData uri="http://schemas.microsoft.com/office/word/2010/wordprocessingGroup">
                        <wpg:wgp>
                          <wpg:cNvGrpSpPr/>
                          <wpg:grpSpPr>
                            <a:xfrm>
                              <a:off x="0" y="0"/>
                              <a:ext cx="7315200" cy="457200"/>
                              <a:chOff x="0" y="-1"/>
                              <a:chExt cx="7315200" cy="1216153"/>
                            </a:xfrm>
                          </wpg:grpSpPr>
                          <wps:wsp>
                            <wps:cNvPr id="150" name="Rectangle 51"/>
                            <wps:cNvSpPr/>
                            <wps:spPr>
                              <a:xfrm>
                                <a:off x="0" y="-1"/>
                                <a:ext cx="7315200" cy="1130373"/>
                              </a:xfrm>
                              <a:custGeom>
                                <a:avLst/>
                                <a:gdLst>
                                  <a:gd name="connsiteX0" fmla="*/ 0 w 7312660"/>
                                  <a:gd name="connsiteY0" fmla="*/ 0 h 1215390"/>
                                  <a:gd name="connsiteX1" fmla="*/ 7312660 w 7312660"/>
                                  <a:gd name="connsiteY1" fmla="*/ 0 h 1215390"/>
                                  <a:gd name="connsiteX2" fmla="*/ 7312660 w 7312660"/>
                                  <a:gd name="connsiteY2" fmla="*/ 1215390 h 1215390"/>
                                  <a:gd name="connsiteX3" fmla="*/ 0 w 7312660"/>
                                  <a:gd name="connsiteY3" fmla="*/ 1215390 h 1215390"/>
                                  <a:gd name="connsiteX4" fmla="*/ 0 w 7312660"/>
                                  <a:gd name="connsiteY4" fmla="*/ 0 h 1215390"/>
                                  <a:gd name="connsiteX0" fmla="*/ 0 w 7312660"/>
                                  <a:gd name="connsiteY0" fmla="*/ 0 h 1215390"/>
                                  <a:gd name="connsiteX1" fmla="*/ 7312660 w 7312660"/>
                                  <a:gd name="connsiteY1" fmla="*/ 0 h 1215390"/>
                                  <a:gd name="connsiteX2" fmla="*/ 7312660 w 7312660"/>
                                  <a:gd name="connsiteY2" fmla="*/ 1215390 h 1215390"/>
                                  <a:gd name="connsiteX3" fmla="*/ 3667125 w 7312660"/>
                                  <a:gd name="connsiteY3" fmla="*/ 1209675 h 1215390"/>
                                  <a:gd name="connsiteX4" fmla="*/ 0 w 7312660"/>
                                  <a:gd name="connsiteY4" fmla="*/ 1215390 h 1215390"/>
                                  <a:gd name="connsiteX5" fmla="*/ 0 w 7312660"/>
                                  <a:gd name="connsiteY5" fmla="*/ 0 h 1215390"/>
                                  <a:gd name="connsiteX0" fmla="*/ 0 w 7312660"/>
                                  <a:gd name="connsiteY0" fmla="*/ 0 h 1215390"/>
                                  <a:gd name="connsiteX1" fmla="*/ 7312660 w 7312660"/>
                                  <a:gd name="connsiteY1" fmla="*/ 0 h 1215390"/>
                                  <a:gd name="connsiteX2" fmla="*/ 7312660 w 7312660"/>
                                  <a:gd name="connsiteY2" fmla="*/ 1215390 h 1215390"/>
                                  <a:gd name="connsiteX3" fmla="*/ 3619500 w 7312660"/>
                                  <a:gd name="connsiteY3" fmla="*/ 733425 h 1215390"/>
                                  <a:gd name="connsiteX4" fmla="*/ 0 w 7312660"/>
                                  <a:gd name="connsiteY4" fmla="*/ 1215390 h 1215390"/>
                                  <a:gd name="connsiteX5" fmla="*/ 0 w 7312660"/>
                                  <a:gd name="connsiteY5" fmla="*/ 0 h 1215390"/>
                                  <a:gd name="connsiteX0" fmla="*/ 0 w 7312660"/>
                                  <a:gd name="connsiteY0" fmla="*/ 0 h 1215390"/>
                                  <a:gd name="connsiteX1" fmla="*/ 7312660 w 7312660"/>
                                  <a:gd name="connsiteY1" fmla="*/ 0 h 1215390"/>
                                  <a:gd name="connsiteX2" fmla="*/ 7312660 w 7312660"/>
                                  <a:gd name="connsiteY2" fmla="*/ 1129665 h 1215390"/>
                                  <a:gd name="connsiteX3" fmla="*/ 3619500 w 7312660"/>
                                  <a:gd name="connsiteY3" fmla="*/ 733425 h 1215390"/>
                                  <a:gd name="connsiteX4" fmla="*/ 0 w 7312660"/>
                                  <a:gd name="connsiteY4" fmla="*/ 1215390 h 1215390"/>
                                  <a:gd name="connsiteX5" fmla="*/ 0 w 7312660"/>
                                  <a:gd name="connsiteY5" fmla="*/ 0 h 1215390"/>
                                  <a:gd name="connsiteX0" fmla="*/ 9525 w 7322185"/>
                                  <a:gd name="connsiteY0" fmla="*/ 0 h 1129665"/>
                                  <a:gd name="connsiteX1" fmla="*/ 7322185 w 7322185"/>
                                  <a:gd name="connsiteY1" fmla="*/ 0 h 1129665"/>
                                  <a:gd name="connsiteX2" fmla="*/ 7322185 w 7322185"/>
                                  <a:gd name="connsiteY2" fmla="*/ 1129665 h 1129665"/>
                                  <a:gd name="connsiteX3" fmla="*/ 3629025 w 7322185"/>
                                  <a:gd name="connsiteY3" fmla="*/ 733425 h 1129665"/>
                                  <a:gd name="connsiteX4" fmla="*/ 0 w 7322185"/>
                                  <a:gd name="connsiteY4" fmla="*/ 1091565 h 1129665"/>
                                  <a:gd name="connsiteX5" fmla="*/ 9525 w 7322185"/>
                                  <a:gd name="connsiteY5" fmla="*/ 0 h 1129665"/>
                                  <a:gd name="connsiteX0" fmla="*/ 0 w 7312660"/>
                                  <a:gd name="connsiteY0" fmla="*/ 0 h 1129665"/>
                                  <a:gd name="connsiteX1" fmla="*/ 7312660 w 7312660"/>
                                  <a:gd name="connsiteY1" fmla="*/ 0 h 1129665"/>
                                  <a:gd name="connsiteX2" fmla="*/ 7312660 w 7312660"/>
                                  <a:gd name="connsiteY2" fmla="*/ 1129665 h 1129665"/>
                                  <a:gd name="connsiteX3" fmla="*/ 3619500 w 7312660"/>
                                  <a:gd name="connsiteY3" fmla="*/ 733425 h 1129665"/>
                                  <a:gd name="connsiteX4" fmla="*/ 0 w 7312660"/>
                                  <a:gd name="connsiteY4" fmla="*/ 1091565 h 1129665"/>
                                  <a:gd name="connsiteX5" fmla="*/ 0 w 7312660"/>
                                  <a:gd name="connsiteY5" fmla="*/ 0 h 112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2660" h="1129665">
                                    <a:moveTo>
                                      <a:pt x="0" y="0"/>
                                    </a:moveTo>
                                    <a:lnTo>
                                      <a:pt x="7312660" y="0"/>
                                    </a:lnTo>
                                    <a:lnTo>
                                      <a:pt x="7312660" y="1129665"/>
                                    </a:lnTo>
                                    <a:lnTo>
                                      <a:pt x="3619500" y="733425"/>
                                    </a:lnTo>
                                    <a:lnTo>
                                      <a:pt x="0" y="1091565"/>
                                    </a:lnTo>
                                    <a:lnTo>
                                      <a:pt x="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1" name="Rectangle 151"/>
                            <wps:cNvSpPr/>
                            <wps:spPr>
                              <a:xfrm>
                                <a:off x="0" y="0"/>
                                <a:ext cx="7315200" cy="1216152"/>
                              </a:xfrm>
                              <a:prstGeom prst="rect">
                                <a:avLst/>
                              </a:prstGeom>
                              <a:solidFill>
                                <a:srgbClr val="FF0000"/>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94100</wp14:pctWidth>
                    </wp14:sizeRelH>
                    <wp14:sizeRelV relativeFrom="page">
                      <wp14:pctHeight>0</wp14:pctHeight>
                    </wp14:sizeRelV>
                  </wp:anchor>
                </w:drawing>
              </mc:Choice>
              <mc:Fallback>
                <w:pict>
                  <v:group w14:anchorId="3ADE6C9D" id="Group 157" o:spid="_x0000_s1026" style="position:absolute;margin-left:0;margin-top:0;width:8in;height:36pt;z-index:251658242;mso-width-percent:941;mso-top-percent:23;mso-position-horizontal:center;mso-position-horizontal-relative:page;mso-position-vertical-relative:page;mso-width-percent:941;mso-top-percent:23" coordorigin="" coordsize="73152,1216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wtc/TQUAAAQbAAAOAAAAZHJzL2Uyb0RvYy54bWzsWdFu4jgUfV9p/8HK40pTSCAwoNJR1dlW&#10;K1Uz1bSrmXl0gwORkjhrm0L36/fYjsHQNgQqjbQSL4kT3+trn3tsxyfnn1ZFTp6YkBkvJ0F41g0I&#10;KxM+zcrZJPj74frDx4BIRcspzXnJJsEzk8Gni99/O19WYxbxOc+nTBA0UsrxspoEc6Wqcacjkzkr&#10;qDzjFStRmXJRUIVHMetMBV2i9SLvRN3uoLPkYloJnjAp8fazrQwuTPtpyhL1NU0lUySfBOibMldh&#10;ro/62rk4p+OZoNU8S+pu0CN6UdCsRNB1U5+pomQhshdNFVkiuOSpOkt40eFpmiXMjAGjCbs7o7kR&#10;fFGZsczGy1m1hgnQ7uB0dLPJl6cbUd1XdwJILKsZsDBPeiyrVBT6jl6SlYHseQ0ZWymS4OWwF8bI&#10;Q0AS1PXjoS4bTJM5gN+4fQjd6z9f8wyjcBDGPW3TcYE7W91ZViCI3GAg34fB/ZxWzEArx8DgTpBs&#10;Cv7GGElJCxD1G6hDy1nOSGy6ruPDcI2UHEuA9iZMbryv4hSGvW5vuD1aOk4WUt0wbiCnT7dSWW5O&#10;UTLMmtY9S3hZykyxH+hrWuSg6x8d0iVLglxEg4Hj9K75z23zOQHmcW/0lvmP0Gu9bnl/DN+pS/bG&#10;iI6J4TvVY9gfqedFaoGVb946Rv+wGNvme7HaTt8p203c9dPXGwyGYRTv567vFEbd0WAY7+fVdhL3&#10;ZsU3b82r+DBebZufePXq4vnz3atIbxCO4u6Ba8mw1+uDi3uT4vOkRQjf/EQr+6Uxe7EB/vLNKYxG&#10;g0GLbPsrz4lWjV8l/i44iutlPYrCj/FbWfc9zCeJzcob5jufPaZls3U0xnjBrOYY/toz7LWM4TuF&#10;G2Y1R9pmVjTqtkHMd9osWM2B/BXILliNgPnmYXcUxnaaNMfwN7Z2ufc9WuR+myp7N/Ntc6zpzd33&#10;SXL8B3VzDJ8krWP4Tkcy611bYfOQfKocuhUew6wWMRpohdPrzJ3Y6Nwd4pJVWZ/iUCI4VupztP4u&#10;qbjUZ2T/SIdztHvEkc0eiOGlrfc4g2C+szm2oj/tnEEC3zk6KDJWDN/ZnWzbRUaCfef+QZGRCt/Z&#10;7AJuzPZeAy9wntciUG5EIBUQiEAiIBCBHu1WUFGl82WygiJZGnHDHKjJHNJAzVJdX/An9sCNpdpI&#10;HC5Zm9q89K3c8Vx32Nk6C3evTHu+pYtrieDs3N3a198MBgq7YNcYOjN3t+ZYt9CFetltYbnb2STn&#10;ktn+aNCMZLNGT4PuCRm5IW7Jr7M8d0OAg1ZTrH5iSuo5ZxrOvPzGUigxmBKRmR9GB2RXuSBPFMmj&#10;ScJKFdqqOZ0y+xqf4VZ2QvC1h+mWaVC3nCL+uu26Aa0xvmzb9rK2167MyIhrZztx12G2O2ad1x4m&#10;Mi/V2rnISi5eG1mOUdWRrb0DyUKjUXrk02foVIJbEVNWyXUmpLqlUt1RARkIeYUSq77ikuYc/AVN&#10;TSkgcy7+fe29toeQhtqALKGCTgL5z4IKFpD8rxIS2yjs99GsMg9G3sPE8Wse/ZpyUVxxpAkLEXpn&#10;inAWKnfFVPDiOwTbSx0VVbRMEBsLnsJUtA9XCs+oguSbsMtLU4ZUCn7dlvdVohvXqFYY+cPqOxUV&#10;0cVJoKC0feFO1qNjp6CBEhtb7Vnyy4XiaablNcNDi2v9AIlR66C/RGsETLtaY3iU2GgmKIj6trLq&#10;lnMn6WpItNZYg6cXRwPrDmpOjpQ8z6Z6CmsApZg9rmfk9bU/93yz08xPTzP//zbzzT8H/Goxm0f9&#10;W0j/y/GfzUqx+Xl18R8AAAD//wMAUEsDBBQABgAIAAAAIQAZgixx1QAAAAUBAAAPAAAAZHJzL2Rv&#10;d25yZXYueG1sTI9BT8MwDIXvSPyHyEjcWNpJwFSaToDEHUbF2W28tlrjVEm2dvx6PC5wsfX0rOfv&#10;ldvFjepEIQ6eDeSrDBRx6+3AnYH68+1uAyomZIujZzJwpgjb6vqqxML6mT/otEudkhCOBRroU5oK&#10;rWPbk8O48hOxeHsfHCaRodM24CzhbtTrLHvQDgeWDz1O9NpTe9gdnYEXz7mOwYa8qak+f89f7xt2&#10;xtzeLM9PoBIt6e8YLviCDpUwNf7INqrRgBRJv/Pi5fdr0Y2BR9m6KvV/+uoHAAD//wMAUEsBAi0A&#10;FAAGAAgAAAAhALaDOJL+AAAA4QEAABMAAAAAAAAAAAAAAAAAAAAAAFtDb250ZW50X1R5cGVzXS54&#10;bWxQSwECLQAUAAYACAAAACEAOP0h/9YAAACUAQAACwAAAAAAAAAAAAAAAAAvAQAAX3JlbHMvLnJl&#10;bHNQSwECLQAUAAYACAAAACEAs8LXP00FAAAEGwAADgAAAAAAAAAAAAAAAAAuAgAAZHJzL2Uyb0Rv&#10;Yy54bWxQSwECLQAUAAYACAAAACEAGYIscdUAAAAFAQAADwAAAAAAAAAAAAAAAACnBwAAZHJzL2Rv&#10;d25yZXYueG1sUEsFBgAAAAAEAAQA8wAAAKkIAAAAAA==&#10;">
                    <v:shape id="Rectangle 51" o:spid="_x0000_s1027" style="position:absolute;width:73152;height:11303;visibility:visible;mso-wrap-style:square;v-text-anchor:middle" coordsize="7312660,11296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Y7LNwAAAANwAAAAPAAAAZHJzL2Rvd25yZXYueG1sRI/NasJA&#10;EMfvBd9hGaG3ujGglegqkiDYo2kfYMhOk2B2NmRXXd/eORR6m2H+H7/ZHZIb1J2m0Hs2sFxkoIgb&#10;b3tuDfx8nz42oEJEtjh4JgNPCnDYz952WFj/4Avd69gqCeFQoIEuxrHQOjQdOQwLPxLL7ddPDqOs&#10;U6vthA8Jd4POs2ytHfYsDR2OVHbUXOubk956U634Myf6KjlLy1NetVdnzPs8HbegIqX4L/5zn63g&#10;rwRfnpEJ9P4FAAD//wMAUEsBAi0AFAAGAAgAAAAhANvh9svuAAAAhQEAABMAAAAAAAAAAAAAAAAA&#10;AAAAAFtDb250ZW50X1R5cGVzXS54bWxQSwECLQAUAAYACAAAACEAWvQsW78AAAAVAQAACwAAAAAA&#10;AAAAAAAAAAAfAQAAX3JlbHMvLnJlbHNQSwECLQAUAAYACAAAACEAYWOyzcAAAADcAAAADwAAAAAA&#10;AAAAAAAAAAAHAgAAZHJzL2Rvd25yZXYueG1sUEsFBgAAAAADAAMAtwAAAPQCAAAAAA==&#10;" path="m,l7312660,r,1129665l3619500,733425,,1091565,,xe" fillcolor="#4f81bd [3204]" stroked="f" strokeweight="2pt">
                      <v:path arrowok="t" o:connecttype="custom" o:connectlocs="0,0;7315200,0;7315200,1130373;3620757,733885;0,1092249;0,0" o:connectangles="0,0,0,0,0,0"/>
                    </v:shape>
                    <v:rect id="Rectangle 151" o:spid="_x0000_s1028" style="position:absolute;width:73152;height:121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IDqfwAAAANwAAAAPAAAAZHJzL2Rvd25yZXYueG1sRE9NawIx&#10;EL0L/Q9hCt40q7BSVqOUYqF601p6HTfjZu1msiTpuv57Iwje5vE+Z7HqbSM68qF2rGAyzkAQl07X&#10;XCk4fH+O3kCEiKyxcUwKrhRgtXwZLLDQ7sI76vaxEimEQ4EKTIxtIWUoDVkMY9cSJ+7kvMWYoK+k&#10;9nhJ4baR0yybSYs1pwaDLX0YKv/2/1bB7ybisTNuna39T7U95yafWqPU8LV/n4OI1Men+OH+0ml+&#10;PoH7M+kCubwBAAD//wMAUEsBAi0AFAAGAAgAAAAhANvh9svuAAAAhQEAABMAAAAAAAAAAAAAAAAA&#10;AAAAAFtDb250ZW50X1R5cGVzXS54bWxQSwECLQAUAAYACAAAACEAWvQsW78AAAAVAQAACwAAAAAA&#10;AAAAAAAAAAAfAQAAX3JlbHMvLnJlbHNQSwECLQAUAAYACAAAACEAFyA6n8AAAADcAAAADwAAAAAA&#10;AAAAAAAAAAAHAgAAZHJzL2Rvd25yZXYueG1sUEsFBgAAAAADAAMAtwAAAPQCAAAAAA==&#10;" fillcolor="red" stroked="f" strokeweight="2pt"/>
                    <w10:wrap anchorx="page" anchory="page"/>
                  </v:group>
                </w:pict>
              </mc:Fallback>
            </mc:AlternateContent>
          </w:r>
          <w:r w:rsidR="002F61D9">
            <w:rPr>
              <w:noProof/>
            </w:rPr>
            <mc:AlternateContent>
              <mc:Choice Requires="wps">
                <w:drawing>
                  <wp:anchor distT="0" distB="0" distL="114300" distR="114300" simplePos="0" relativeHeight="251658241" behindDoc="0" locked="0" layoutInCell="1" allowOverlap="1" wp14:anchorId="7F04B330" wp14:editId="35C24F3E">
                    <wp:simplePos x="0" y="0"/>
                    <wp:positionH relativeFrom="page">
                      <wp:align>center</wp:align>
                    </wp:positionH>
                    <mc:AlternateContent>
                      <mc:Choice Requires="wp14">
                        <wp:positionV relativeFrom="page">
                          <wp14:pctPosVOffset>70000</wp14:pctPosVOffset>
                        </wp:positionV>
                      </mc:Choice>
                      <mc:Fallback>
                        <wp:positionV relativeFrom="page">
                          <wp:posOffset>7485380</wp:posOffset>
                        </wp:positionV>
                      </mc:Fallback>
                    </mc:AlternateContent>
                    <wp:extent cx="7315200" cy="1009650"/>
                    <wp:effectExtent l="0" t="0" r="0" b="0"/>
                    <wp:wrapSquare wrapText="bothSides"/>
                    <wp:docPr id="153" name="Text Box 161"/>
                    <wp:cNvGraphicFramePr/>
                    <a:graphic xmlns:a="http://schemas.openxmlformats.org/drawingml/2006/main">
                      <a:graphicData uri="http://schemas.microsoft.com/office/word/2010/wordprocessingShape">
                        <wps:wsp>
                          <wps:cNvSpPr txBox="1"/>
                          <wps:spPr>
                            <a:xfrm>
                              <a:off x="0" y="0"/>
                              <a:ext cx="7315200" cy="100965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3B940665" w14:textId="7EF69414" w:rsidR="000F2606" w:rsidRPr="00A629DE" w:rsidRDefault="00E477C3" w:rsidP="00A629DE">
                                <w:pPr>
                                  <w:pStyle w:val="Title"/>
                                  <w:jc w:val="right"/>
                                  <w:rPr>
                                    <w:sz w:val="28"/>
                                    <w:szCs w:val="28"/>
                                  </w:rPr>
                                </w:pPr>
                                <w:r w:rsidRPr="00A629DE">
                                  <w:rPr>
                                    <w:sz w:val="28"/>
                                    <w:szCs w:val="28"/>
                                  </w:rPr>
                                  <w:t>September 2026</w:t>
                                </w:r>
                                <w:r w:rsidR="000F2606" w:rsidRPr="00A629DE">
                                  <w:rPr>
                                    <w:sz w:val="28"/>
                                    <w:szCs w:val="28"/>
                                  </w:rPr>
                                  <w:t xml:space="preserve"> </w:t>
                                </w:r>
                              </w:p>
                              <w:p w14:paraId="3150A934" w14:textId="2201DB9F" w:rsidR="002F61D9" w:rsidRDefault="007B0CF9">
                                <w:pPr>
                                  <w:pStyle w:val="NoSpacing"/>
                                  <w:jc w:val="right"/>
                                  <w:rPr>
                                    <w:color w:val="595959" w:themeColor="text1" w:themeTint="A6"/>
                                    <w:sz w:val="20"/>
                                    <w:szCs w:val="20"/>
                                  </w:rPr>
                                </w:pPr>
                                <w:sdt>
                                  <w:sdtPr>
                                    <w:rPr>
                                      <w:color w:val="595959" w:themeColor="text1" w:themeTint="A6"/>
                                      <w:sz w:val="20"/>
                                      <w:szCs w:val="20"/>
                                    </w:rPr>
                                    <w:alias w:val="Abstract"/>
                                    <w:tag w:val=""/>
                                    <w:id w:val="1375273687"/>
                                    <w:showingPlcHdr/>
                                    <w:dataBinding w:prefixMappings="xmlns:ns0='http://schemas.microsoft.com/office/2006/coverPageProps' " w:xpath="/ns0:CoverPageProperties[1]/ns0:Abstract[1]" w:storeItemID="{55AF091B-3C7A-41E3-B477-F2FDAA23CFDA}"/>
                                    <w:text w:multiLine="1"/>
                                  </w:sdtPr>
                                  <w:sdtEndPr/>
                                  <w:sdtContent>
                                    <w:r w:rsidR="000F2606">
                                      <w:rPr>
                                        <w:color w:val="595959" w:themeColor="text1" w:themeTint="A6"/>
                                        <w:sz w:val="20"/>
                                        <w:szCs w:val="20"/>
                                      </w:rPr>
                                      <w:t xml:space="preserve">     </w:t>
                                    </w:r>
                                  </w:sdtContent>
                                </w:sdt>
                              </w:p>
                            </w:txbxContent>
                          </wps:txbx>
                          <wps:bodyPr rot="0" spcFirstLastPara="0" vertOverflow="overflow" horzOverflow="overflow" vert="horz" wrap="square" lIns="1600200" tIns="0" rIns="685800" bIns="0" numCol="1" spcCol="0" rtlCol="0" fromWordArt="0" anchor="t" anchorCtr="0" forceAA="0" compatLnSpc="1">
                            <a:prstTxWarp prst="textNoShape">
                              <a:avLst/>
                            </a:prstTxWarp>
                            <a:spAutoFit/>
                          </wps:bodyPr>
                        </wps:wsp>
                      </a:graphicData>
                    </a:graphic>
                    <wp14:sizeRelH relativeFrom="page">
                      <wp14:pctWidth>94100</wp14:pctWidth>
                    </wp14:sizeRelH>
                    <wp14:sizeRelV relativeFrom="page">
                      <wp14:pctHeight>10000</wp14:pctHeight>
                    </wp14:sizeRelV>
                  </wp:anchor>
                </w:drawing>
              </mc:Choice>
              <mc:Fallback>
                <w:pict>
                  <v:shapetype w14:anchorId="7F04B330" id="_x0000_t202" coordsize="21600,21600" o:spt="202" path="m,l,21600r21600,l21600,xe">
                    <v:stroke joinstyle="miter"/>
                    <v:path gradientshapeok="t" o:connecttype="rect"/>
                  </v:shapetype>
                  <v:shape id="Text Box 161" o:spid="_x0000_s1026" type="#_x0000_t202" style="position:absolute;left:0;text-align:left;margin-left:0;margin-top:0;width:8in;height:79.5pt;z-index:251658241;visibility:visible;mso-wrap-style:square;mso-width-percent:941;mso-height-percent:100;mso-top-percent:700;mso-wrap-distance-left:9pt;mso-wrap-distance-top:0;mso-wrap-distance-right:9pt;mso-wrap-distance-bottom:0;mso-position-horizontal:center;mso-position-horizontal-relative:page;mso-position-vertical-relative:page;mso-width-percent:941;mso-height-percent:100;mso-top-percent:70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JfneagIAADkFAAAOAAAAZHJzL2Uyb0RvYy54bWysVE1v2zAMvQ/YfxB0X+y0SNYFdYqsRYYB&#10;QVs0HXpWZKkxJouaxMTOfv0o2U66bpcOu8g0SfHj8VGXV21t2F75UIEt+HiUc6ashLKyzwX/9rj8&#10;cMFZQGFLYcCqgh9U4Ffz9+8uGzdTZ7AFUyrPKIgNs8YVfIvoZlkW5FbVIozAKUtGDb4WSL/+OSu9&#10;aCh6bbKzPJ9mDfjSeZAqBNLedEY+T/G1VhLvtA4KmSk41Ybp9OncxDObX4rZsxduW8m+DPEPVdSi&#10;spT0GOpGoGA7X/0Rqq6khwAaRxLqDLSupEo9UDfj/FU3661wKvVC4AR3hCn8v7Dydr92955h+xla&#10;GmAEpHFhFkgZ+2m1r+OXKmVkJwgPR9hUi0yS8uP5eEKz4EySbZznn6aTBGx2uu58wC8KahaFgnua&#10;S4JL7FcBKSW5Di4xm4VlZUyajbGsKfj0nEL+ZqEbxkaNSlPuw5xKTxIejIo+xj4ozaoydRAViV/q&#10;2ni2F8QMIaWymJpPcck7emkq4i0Xe/9TVW+53PUxZAaLx8t1ZcGn7l+VXX4fStadPwH5ou8oYrtp&#10;+5FuoDzQpD10SxCcXFY0jZUIeC88sZ4mSJuMd3RoA4Q69BJnW/A//6aP/kRGsnLW0BYVPPzYCa84&#10;M18t0XQ8zfNEDUy/lMEnYXoxuYiM2Qxqu6uvgSYxpufCySRGZzSDqD3UT7Tri5iQTMJKSltwHMRr&#10;7Naa3gqpFovkRDvmBK7s2skYOg4m0uyxfRLe9VxEovEtDKsmZq8o2fkmzrjFDomYia8R2w7QHnPa&#10;z0Tj/i2JD8DL/+R1evHmvwAAAP//AwBQSwMEFAAGAAgAAAAhAMZEQwzbAAAABgEAAA8AAABkcnMv&#10;ZG93bnJldi54bWxMj0FLw0AQhe+C/2EZwZvdNBJrYzZFCkJVerD2B0yzYxLMzobspk3/vVMvehnm&#10;8YY33ytWk+vUkYbQejYwnyWgiCtvW64N7D9f7h5BhYhssfNMBs4UYFVeXxWYW3/iDzruYq0khEOO&#10;BpoY+1zrUDXkMMx8Tyzelx8cRpFDre2AJwl3nU6T5EE7bFk+NNjTuqHqezc6A+N+s+nf0rN/r1+3&#10;izZb82Jc3htzezM9P4GKNMW/Y7jgCzqUwnTwI9ugOgNSJP7OizfPUtEH2bJlAros9H/88gcAAP//&#10;AwBQSwECLQAUAAYACAAAACEAtoM4kv4AAADhAQAAEwAAAAAAAAAAAAAAAAAAAAAAW0NvbnRlbnRf&#10;VHlwZXNdLnhtbFBLAQItABQABgAIAAAAIQA4/SH/1gAAAJQBAAALAAAAAAAAAAAAAAAAAC8BAABf&#10;cmVscy8ucmVsc1BLAQItABQABgAIAAAAIQCrJfneagIAADkFAAAOAAAAAAAAAAAAAAAAAC4CAABk&#10;cnMvZTJvRG9jLnhtbFBLAQItABQABgAIAAAAIQDGREMM2wAAAAYBAAAPAAAAAAAAAAAAAAAAAMQE&#10;AABkcnMvZG93bnJldi54bWxQSwUGAAAAAAQABADzAAAAzAUAAAAA&#10;" filled="f" stroked="f" strokeweight=".5pt">
                    <v:textbox style="mso-fit-shape-to-text:t" inset="126pt,0,54pt,0">
                      <w:txbxContent>
                        <w:p w14:paraId="3B940665" w14:textId="7EF69414" w:rsidR="000F2606" w:rsidRPr="00A629DE" w:rsidRDefault="00E477C3" w:rsidP="00A629DE">
                          <w:pPr>
                            <w:pStyle w:val="Title"/>
                            <w:jc w:val="right"/>
                            <w:rPr>
                              <w:sz w:val="28"/>
                              <w:szCs w:val="28"/>
                            </w:rPr>
                          </w:pPr>
                          <w:r w:rsidRPr="00A629DE">
                            <w:rPr>
                              <w:sz w:val="28"/>
                              <w:szCs w:val="28"/>
                            </w:rPr>
                            <w:t>September 2026</w:t>
                          </w:r>
                          <w:r w:rsidR="000F2606" w:rsidRPr="00A629DE">
                            <w:rPr>
                              <w:sz w:val="28"/>
                              <w:szCs w:val="28"/>
                            </w:rPr>
                            <w:t xml:space="preserve"> </w:t>
                          </w:r>
                        </w:p>
                        <w:p w14:paraId="3150A934" w14:textId="2201DB9F" w:rsidR="002F61D9" w:rsidRDefault="000062DB">
                          <w:pPr>
                            <w:pStyle w:val="NoSpacing"/>
                            <w:jc w:val="right"/>
                            <w:rPr>
                              <w:color w:val="595959" w:themeColor="text1" w:themeTint="A6"/>
                              <w:sz w:val="20"/>
                              <w:szCs w:val="20"/>
                            </w:rPr>
                          </w:pPr>
                          <w:sdt>
                            <w:sdtPr>
                              <w:rPr>
                                <w:color w:val="595959" w:themeColor="text1" w:themeTint="A6"/>
                                <w:sz w:val="20"/>
                                <w:szCs w:val="20"/>
                              </w:rPr>
                              <w:alias w:val="Abstract"/>
                              <w:tag w:val=""/>
                              <w:id w:val="1375273687"/>
                              <w:showingPlcHdr/>
                              <w:dataBinding w:prefixMappings="xmlns:ns0='http://schemas.microsoft.com/office/2006/coverPageProps' " w:xpath="/ns0:CoverPageProperties[1]/ns0:Abstract[1]" w:storeItemID="{55AF091B-3C7A-41E3-B477-F2FDAA23CFDA}"/>
                              <w:text w:multiLine="1"/>
                            </w:sdtPr>
                            <w:sdtEndPr/>
                            <w:sdtContent>
                              <w:r w:rsidR="000F2606">
                                <w:rPr>
                                  <w:color w:val="595959" w:themeColor="text1" w:themeTint="A6"/>
                                  <w:sz w:val="20"/>
                                  <w:szCs w:val="20"/>
                                </w:rPr>
                                <w:t xml:space="preserve">     </w:t>
                              </w:r>
                            </w:sdtContent>
                          </w:sdt>
                        </w:p>
                      </w:txbxContent>
                    </v:textbox>
                    <w10:wrap type="square" anchorx="page" anchory="page"/>
                  </v:shape>
                </w:pict>
              </mc:Fallback>
            </mc:AlternateContent>
          </w:r>
        </w:p>
        <w:p w14:paraId="43264097" w14:textId="4C46E0AC" w:rsidR="002F61D9" w:rsidRDefault="004A5274">
          <w:pPr>
            <w:rPr>
              <w:rFonts w:ascii="Calibri" w:eastAsia="Calibri" w:hAnsi="Calibri" w:cs="Calibri"/>
              <w:b/>
              <w:bCs/>
              <w:color w:val="F3007E"/>
              <w:spacing w:val="-2"/>
              <w:sz w:val="40"/>
              <w:szCs w:val="40"/>
            </w:rPr>
          </w:pPr>
          <w:r>
            <w:rPr>
              <w:noProof/>
            </w:rPr>
            <mc:AlternateContent>
              <mc:Choice Requires="wps">
                <w:drawing>
                  <wp:anchor distT="0" distB="0" distL="114300" distR="114300" simplePos="0" relativeHeight="251658240" behindDoc="0" locked="0" layoutInCell="1" allowOverlap="1" wp14:anchorId="30D23ABD" wp14:editId="28428EF7">
                    <wp:simplePos x="0" y="0"/>
                    <wp:positionH relativeFrom="page">
                      <wp:posOffset>222250</wp:posOffset>
                    </wp:positionH>
                    <wp:positionV relativeFrom="page">
                      <wp:posOffset>3873500</wp:posOffset>
                    </wp:positionV>
                    <wp:extent cx="7315200" cy="2152650"/>
                    <wp:effectExtent l="0" t="0" r="0" b="0"/>
                    <wp:wrapSquare wrapText="bothSides"/>
                    <wp:docPr id="154" name="Text Box 163"/>
                    <wp:cNvGraphicFramePr/>
                    <a:graphic xmlns:a="http://schemas.openxmlformats.org/drawingml/2006/main">
                      <a:graphicData uri="http://schemas.microsoft.com/office/word/2010/wordprocessingShape">
                        <wps:wsp>
                          <wps:cNvSpPr txBox="1"/>
                          <wps:spPr>
                            <a:xfrm>
                              <a:off x="0" y="0"/>
                              <a:ext cx="7315200" cy="215265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4B794D63" w14:textId="1F900E7A" w:rsidR="004A5274" w:rsidRDefault="007B0CF9" w:rsidP="000A74CD">
                                <w:pPr>
                                  <w:pStyle w:val="Title"/>
                                  <w:rPr>
                                    <w:color w:val="4F81BD" w:themeColor="accent1"/>
                                    <w:sz w:val="64"/>
                                    <w:szCs w:val="64"/>
                                  </w:rPr>
                                </w:pPr>
                                <w:sdt>
                                  <w:sdtPr>
                                    <w:alias w:val="Title"/>
                                    <w:tag w:val=""/>
                                    <w:id w:val="630141079"/>
                                    <w:dataBinding w:prefixMappings="xmlns:ns0='http://purl.org/dc/elements/1.1/' xmlns:ns1='http://schemas.openxmlformats.org/package/2006/metadata/core-properties' " w:xpath="/ns1:coreProperties[1]/ns0:title[1]" w:storeItemID="{6C3C8BC8-F283-45AE-878A-BAB7291924A1}"/>
                                    <w:text w:multiLine="1"/>
                                  </w:sdtPr>
                                  <w:sdtEndPr/>
                                  <w:sdtContent>
                                    <w:r w:rsidR="000A74CD" w:rsidRPr="000A74CD">
                                      <w:t>BARKING AND DAGENHAM PENSION FUND</w:t>
                                    </w:r>
                                    <w:r w:rsidR="000A74CD" w:rsidRPr="000A74CD">
                                      <w:br/>
                                    </w:r>
                                    <w:r w:rsidR="000A74CD" w:rsidRPr="000A74CD">
                                      <w:br/>
                                      <w:t>INVESTMENT STRATEGY STATEMENT</w:t>
                                    </w:r>
                                  </w:sdtContent>
                                </w:sdt>
                              </w:p>
                              <w:p w14:paraId="7F9A6630" w14:textId="2CEE427C" w:rsidR="002F61D9" w:rsidRDefault="002F61D9">
                                <w:pPr>
                                  <w:jc w:val="right"/>
                                  <w:rPr>
                                    <w:smallCaps/>
                                    <w:color w:val="404040" w:themeColor="text1" w:themeTint="BF"/>
                                    <w:sz w:val="36"/>
                                    <w:szCs w:val="36"/>
                                  </w:rPr>
                                </w:pPr>
                              </w:p>
                            </w:txbxContent>
                          </wps:txbx>
                          <wps:bodyPr rot="0" spcFirstLastPara="0" vertOverflow="overflow" horzOverflow="overflow" vert="horz" wrap="square" lIns="1600200" tIns="0" rIns="685800" bIns="0" numCol="1" spcCol="0" rtlCol="0" fromWordArt="0" anchor="b" anchorCtr="0" forceAA="0" compatLnSpc="1">
                            <a:prstTxWarp prst="textNoShape">
                              <a:avLst/>
                            </a:prstTxWarp>
                            <a:noAutofit/>
                          </wps:bodyPr>
                        </wps:wsp>
                      </a:graphicData>
                    </a:graphic>
                    <wp14:sizeRelH relativeFrom="page">
                      <wp14:pctWidth>94100</wp14:pctWidth>
                    </wp14:sizeRelH>
                    <wp14:sizeRelV relativeFrom="page">
                      <wp14:pctHeight>0</wp14:pctHeight>
                    </wp14:sizeRelV>
                  </wp:anchor>
                </w:drawing>
              </mc:Choice>
              <mc:Fallback>
                <w:pict>
                  <v:shape w14:anchorId="30D23ABD" id="Text Box 163" o:spid="_x0000_s1027" type="#_x0000_t202" style="position:absolute;margin-left:17.5pt;margin-top:305pt;width:8in;height:169.5pt;z-index:251658240;visibility:visible;mso-wrap-style:square;mso-width-percent:941;mso-height-percent:0;mso-wrap-distance-left:9pt;mso-wrap-distance-top:0;mso-wrap-distance-right:9pt;mso-wrap-distance-bottom:0;mso-position-horizontal:absolute;mso-position-horizontal-relative:page;mso-position-vertical:absolute;mso-position-vertical-relative:page;mso-width-percent:941;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0BkVawIAAEAFAAAOAAAAZHJzL2Uyb0RvYy54bWysVE1v2zAMvQ/YfxB0X5ykaFYYdYqsRYYB&#10;RVusHXpWZCk2JouaxMTOfv0o2U66bpcOu8g0SfHj8VGXV11j2F75UIMt+Gwy5UxZCWVttwX/9rT+&#10;cMFZQGFLYcCqgh9U4FfL9+8uW5erOVRgSuUZBbEhb13BK0SXZ1mQlWpEmIBTlowafCOQfv02K71o&#10;KXpjsvl0usha8KXzIFUIpL3pjXyZ4mutJN5rHRQyU3CqDdPp07mJZ7a8FPnWC1fVcihD/EMVjagt&#10;JT2GuhEo2M7Xf4RqaukhgMaJhCYDrWupUg/UzWz6qpvHSjiVeiFwgjvCFP5fWHm3f3QPnmH3CToa&#10;YASkdSEPpIz9dNo38UuVMrIThIcjbKpDJkn58Wx2TrPgTJJtTvLiPAGbna47H/CzgoZFoeCe5pLg&#10;EvvbgJSSXEeXmM3CujYmzcZY1hZ8cUYhf7PQDWOjRqUpD2FOpScJD0ZFH2O/Ks3qMnUQFYlf6tp4&#10;thfEDCGlspiaT3HJO3ppKuItFwf/U1Vvudz3MWYGi8fLTW3Bp+5flV1+H0vWvT8B+aLvKGK36ajx&#10;F5PdQHmggXvodyE4ua5pKLci4IPwRH4aJC003tOhDRD4MEicVeB//k0f/YmTZOWspWUqePixE15x&#10;Zr5YYutsMZ0mhmD6pQw+CYuL84tInM2otrvmGmggM3o1nExidEYzitpD80wrv4oJySSspLQF34zi&#10;NfbbTU+GVKtVcqJVcwJv7aOTMXScT2TbU/csvBsoicTmOxg3TuSvmNn7xpsWVjsEXSfaRoh7QAfo&#10;aU0Tm4cnJb4DL/+T1+nhW/4CAAD//wMAUEsDBBQABgAIAAAAIQD2mfh04QAAAAsBAAAPAAAAZHJz&#10;L2Rvd25yZXYueG1sTI/NTsMwEITvSLyDtUhcKmqHn7RJ41QIlBPqgaYP4MZbJxCvQ+y2gafHPcFt&#10;Rjua/aZYT7ZnJxx950hCMhfAkBqnOzISdnV1twTmgyKtekco4Rs9rMvrq0Ll2p3pHU/bYFgsIZ8r&#10;CW0IQ865b1q0ys/dgBRvBzdaFaIdDdejOsdy2/N7IVJuVUfxQ6sGfGmx+dwerQSjzU5vqkU9S6u0&#10;/spe32YfP6OUtzfT8wpYwCn8heGCH9GhjEx7dyTtWS/h4SlOCRLSRERxCSTLRVR7CdljJoCXBf+/&#10;ofwFAAD//wMAUEsBAi0AFAAGAAgAAAAhALaDOJL+AAAA4QEAABMAAAAAAAAAAAAAAAAAAAAAAFtD&#10;b250ZW50X1R5cGVzXS54bWxQSwECLQAUAAYACAAAACEAOP0h/9YAAACUAQAACwAAAAAAAAAAAAAA&#10;AAAvAQAAX3JlbHMvLnJlbHNQSwECLQAUAAYACAAAACEAitAZFWsCAABABQAADgAAAAAAAAAAAAAA&#10;AAAuAgAAZHJzL2Uyb0RvYy54bWxQSwECLQAUAAYACAAAACEA9pn4dOEAAAALAQAADwAAAAAAAAAA&#10;AAAAAADFBAAAZHJzL2Rvd25yZXYueG1sUEsFBgAAAAAEAAQA8wAAANMFAAAAAA==&#10;" filled="f" stroked="f" strokeweight=".5pt">
                    <v:textbox inset="126pt,0,54pt,0">
                      <w:txbxContent>
                        <w:p w14:paraId="4B794D63" w14:textId="1F900E7A" w:rsidR="004A5274" w:rsidRDefault="000062DB" w:rsidP="000A74CD">
                          <w:pPr>
                            <w:pStyle w:val="Title"/>
                            <w:rPr>
                              <w:color w:val="4F81BD" w:themeColor="accent1"/>
                              <w:sz w:val="64"/>
                              <w:szCs w:val="64"/>
                            </w:rPr>
                          </w:pPr>
                          <w:sdt>
                            <w:sdtPr>
                              <w:alias w:val="Title"/>
                              <w:tag w:val=""/>
                              <w:id w:val="630141079"/>
                              <w:dataBinding w:prefixMappings="xmlns:ns0='http://purl.org/dc/elements/1.1/' xmlns:ns1='http://schemas.openxmlformats.org/package/2006/metadata/core-properties' " w:xpath="/ns1:coreProperties[1]/ns0:title[1]" w:storeItemID="{6C3C8BC8-F283-45AE-878A-BAB7291924A1}"/>
                              <w:text w:multiLine="1"/>
                            </w:sdtPr>
                            <w:sdtEndPr/>
                            <w:sdtContent>
                              <w:r w:rsidR="000A74CD" w:rsidRPr="000A74CD">
                                <w:t>BARKING AND DAGENHAM PENSION FUND</w:t>
                              </w:r>
                              <w:r w:rsidR="000A74CD" w:rsidRPr="000A74CD">
                                <w:br/>
                              </w:r>
                              <w:r w:rsidR="000A74CD" w:rsidRPr="000A74CD">
                                <w:br/>
                                <w:t>INVESTMENT STRATEGY STATEMENT</w:t>
                              </w:r>
                            </w:sdtContent>
                          </w:sdt>
                        </w:p>
                        <w:p w14:paraId="7F9A6630" w14:textId="2CEE427C" w:rsidR="002F61D9" w:rsidRDefault="002F61D9">
                          <w:pPr>
                            <w:jc w:val="right"/>
                            <w:rPr>
                              <w:smallCaps/>
                              <w:color w:val="404040" w:themeColor="text1" w:themeTint="BF"/>
                              <w:sz w:val="36"/>
                              <w:szCs w:val="36"/>
                            </w:rPr>
                          </w:pPr>
                        </w:p>
                      </w:txbxContent>
                    </v:textbox>
                    <w10:wrap type="square" anchorx="page" anchory="page"/>
                  </v:shape>
                </w:pict>
              </mc:Fallback>
            </mc:AlternateContent>
          </w:r>
          <w:r w:rsidR="002F61D9">
            <w:rPr>
              <w:color w:val="F3007E"/>
              <w:spacing w:val="-2"/>
            </w:rPr>
            <w:br w:type="page"/>
          </w:r>
        </w:p>
      </w:sdtContent>
    </w:sdt>
    <w:p w14:paraId="3330E1FB" w14:textId="51304079" w:rsidR="004507B3" w:rsidRDefault="000C726B" w:rsidP="00571676">
      <w:pPr>
        <w:pStyle w:val="Heading2"/>
        <w:numPr>
          <w:ilvl w:val="0"/>
          <w:numId w:val="10"/>
        </w:numPr>
        <w:tabs>
          <w:tab w:val="left" w:pos="565"/>
        </w:tabs>
        <w:spacing w:before="9"/>
      </w:pPr>
      <w:r w:rsidDel="00472863">
        <w:rPr>
          <w:color w:val="F3007E"/>
          <w:spacing w:val="-2"/>
        </w:rPr>
        <w:lastRenderedPageBreak/>
        <w:t>I</w:t>
      </w:r>
      <w:r w:rsidDel="000A1AB1">
        <w:rPr>
          <w:color w:val="F3007E"/>
          <w:spacing w:val="-2"/>
        </w:rPr>
        <w:t>n</w:t>
      </w:r>
      <w:r>
        <w:rPr>
          <w:color w:val="F3007E"/>
          <w:spacing w:val="-2"/>
        </w:rPr>
        <w:t>troduction</w:t>
      </w:r>
    </w:p>
    <w:p w14:paraId="755A34EB" w14:textId="77777777" w:rsidR="004507B3" w:rsidRDefault="004507B3">
      <w:pPr>
        <w:pStyle w:val="BodyText"/>
        <w:spacing w:before="85"/>
        <w:rPr>
          <w:rFonts w:ascii="Calibri"/>
          <w:b/>
          <w:sz w:val="40"/>
        </w:rPr>
      </w:pPr>
    </w:p>
    <w:p w14:paraId="3E8DBC30" w14:textId="2A33F8FD" w:rsidR="002A2DF9" w:rsidRDefault="006C6BF5" w:rsidP="0085675A">
      <w:pPr>
        <w:pStyle w:val="BodyText"/>
        <w:spacing w:before="120" w:after="120"/>
        <w:ind w:left="284" w:right="1280"/>
        <w:jc w:val="both"/>
        <w:rPr>
          <w:color w:val="231F20"/>
          <w:lang w:val="en-GB"/>
        </w:rPr>
      </w:pPr>
      <w:r w:rsidRPr="006C6BF5">
        <w:rPr>
          <w:color w:val="231F20"/>
          <w:lang w:val="en-GB"/>
        </w:rPr>
        <w:t xml:space="preserve">This is the Investment Strategy Statement (“ISS”) of the </w:t>
      </w:r>
      <w:r w:rsidR="009D232F">
        <w:rPr>
          <w:color w:val="231F20"/>
          <w:lang w:val="en-GB"/>
        </w:rPr>
        <w:t>London Borough of Barking &amp; Dagenham</w:t>
      </w:r>
      <w:r w:rsidR="00BB2460">
        <w:rPr>
          <w:i/>
          <w:iCs/>
          <w:color w:val="231F20"/>
          <w:lang w:val="en-GB"/>
        </w:rPr>
        <w:t xml:space="preserve"> </w:t>
      </w:r>
      <w:r w:rsidRPr="00BB2460">
        <w:rPr>
          <w:color w:val="231F20"/>
          <w:lang w:val="en-GB"/>
        </w:rPr>
        <w:t>Pension</w:t>
      </w:r>
      <w:r w:rsidRPr="006C6BF5">
        <w:rPr>
          <w:color w:val="231F20"/>
          <w:lang w:val="en-GB"/>
        </w:rPr>
        <w:t xml:space="preserve"> Fund (“the Fund”), which is administered by the </w:t>
      </w:r>
      <w:r w:rsidR="006F1464">
        <w:rPr>
          <w:color w:val="231F20"/>
          <w:lang w:val="en-GB"/>
        </w:rPr>
        <w:t>London Borough of Barking &amp; Dagenham</w:t>
      </w:r>
      <w:r w:rsidR="00DE0476">
        <w:rPr>
          <w:color w:val="231F20"/>
          <w:lang w:val="en-GB"/>
        </w:rPr>
        <w:t xml:space="preserve"> </w:t>
      </w:r>
      <w:r w:rsidR="00DE0476" w:rsidRPr="006C6BF5">
        <w:rPr>
          <w:color w:val="231F20"/>
          <w:lang w:val="en-GB"/>
        </w:rPr>
        <w:t>(</w:t>
      </w:r>
      <w:r w:rsidRPr="006C6BF5">
        <w:rPr>
          <w:color w:val="231F20"/>
          <w:lang w:val="en-GB"/>
        </w:rPr>
        <w:t>“the Administering Authority”). The ISS is made in accordance with the Local Government Pension Scheme (Pooling, Management and Investment of Funds) Regulations 2026 and the statutory guidance on preparing and maintaining an Investment Strategy Statement.</w:t>
      </w:r>
    </w:p>
    <w:p w14:paraId="7AB7C279" w14:textId="019048B1" w:rsidR="002A2DF9" w:rsidRDefault="006C6BF5" w:rsidP="0085675A">
      <w:pPr>
        <w:pStyle w:val="BodyText"/>
        <w:spacing w:before="120" w:after="120"/>
        <w:ind w:left="284" w:right="1280"/>
        <w:jc w:val="both"/>
        <w:rPr>
          <w:rFonts w:eastAsia="Calibri"/>
        </w:rPr>
      </w:pPr>
      <w:r w:rsidRPr="006C6BF5">
        <w:rPr>
          <w:color w:val="231F20"/>
          <w:lang w:val="en-GB"/>
        </w:rPr>
        <w:t xml:space="preserve">The Council has delegated the responsibility for exercising the functions of the Administering Authority in relation to investment matters to </w:t>
      </w:r>
      <w:r w:rsidRPr="00DE0476">
        <w:rPr>
          <w:color w:val="231F20"/>
          <w:lang w:val="en-GB"/>
        </w:rPr>
        <w:t>the</w:t>
      </w:r>
      <w:r w:rsidR="00837AE6" w:rsidRPr="00DE0476">
        <w:rPr>
          <w:color w:val="231F20"/>
          <w:lang w:val="en-GB"/>
        </w:rPr>
        <w:t xml:space="preserve"> </w:t>
      </w:r>
      <w:r w:rsidR="00CA51EC">
        <w:rPr>
          <w:rFonts w:eastAsia="Calibri"/>
        </w:rPr>
        <w:t xml:space="preserve">London Borough of Barking &amp; Dagenham </w:t>
      </w:r>
      <w:r w:rsidR="00C5020A">
        <w:rPr>
          <w:rFonts w:eastAsia="Calibri"/>
        </w:rPr>
        <w:t>Pensions Committee (“the Committee”)</w:t>
      </w:r>
      <w:r w:rsidR="00C54A84">
        <w:rPr>
          <w:rFonts w:eastAsia="Calibri"/>
        </w:rPr>
        <w:t>.</w:t>
      </w:r>
      <w:r w:rsidR="005B518F">
        <w:rPr>
          <w:rFonts w:eastAsia="Calibri"/>
        </w:rPr>
        <w:t xml:space="preserve"> </w:t>
      </w:r>
      <w:r w:rsidRPr="006C6BF5">
        <w:rPr>
          <w:color w:val="231F20"/>
          <w:lang w:val="en-GB"/>
        </w:rPr>
        <w:t>The Committee’s responsibilities, terms of reference and delegated powers are set out i</w:t>
      </w:r>
      <w:r w:rsidR="007952FA">
        <w:rPr>
          <w:color w:val="231F20"/>
          <w:lang w:val="en-GB"/>
        </w:rPr>
        <w:t>n the Council’s Constitution.</w:t>
      </w:r>
      <w:r w:rsidRPr="006C6BF5">
        <w:rPr>
          <w:color w:val="231F20"/>
          <w:lang w:val="en-GB"/>
        </w:rPr>
        <w:t xml:space="preserve"> </w:t>
      </w:r>
    </w:p>
    <w:p w14:paraId="4B075499" w14:textId="67C64240" w:rsidR="00EE01C8" w:rsidRDefault="006C6BF5" w:rsidP="0085675A">
      <w:pPr>
        <w:pStyle w:val="BodyText"/>
        <w:spacing w:before="120" w:after="120"/>
        <w:ind w:left="284" w:right="1280"/>
        <w:jc w:val="both"/>
        <w:rPr>
          <w:color w:val="231F20"/>
          <w:lang w:val="en-GB"/>
        </w:rPr>
      </w:pPr>
      <w:r w:rsidRPr="006C6BF5">
        <w:rPr>
          <w:color w:val="231F20"/>
          <w:lang w:val="en-GB"/>
        </w:rPr>
        <w:t xml:space="preserve">The ISS has been prepared by </w:t>
      </w:r>
      <w:r w:rsidRPr="00DE0476">
        <w:rPr>
          <w:color w:val="231F20"/>
          <w:lang w:val="en-GB"/>
        </w:rPr>
        <w:t xml:space="preserve">the </w:t>
      </w:r>
      <w:r w:rsidR="00C5020A">
        <w:rPr>
          <w:rFonts w:eastAsia="Calibri"/>
        </w:rPr>
        <w:t xml:space="preserve">Committee </w:t>
      </w:r>
      <w:r w:rsidRPr="006C6BF5">
        <w:rPr>
          <w:color w:val="231F20"/>
          <w:lang w:val="en-GB"/>
        </w:rPr>
        <w:t>having taken advice from its asset pool, London CIV, in the context of the Fund’s Funding Strategy Statement (“FSS”). In preparing this ISS, the Committee has considered advice from the pool covering the high-level investment objectives, strategic asset allocation, risk approach, cash-flow requirements, responsible investment, stewardship, local investment and implementation considerations.</w:t>
      </w:r>
    </w:p>
    <w:p w14:paraId="7983C969" w14:textId="7B7E482D" w:rsidR="003A49B4" w:rsidRDefault="006C6BF5" w:rsidP="0085675A">
      <w:pPr>
        <w:pStyle w:val="BodyText"/>
        <w:spacing w:before="120" w:after="120"/>
        <w:ind w:left="284" w:right="1280"/>
        <w:jc w:val="both"/>
        <w:rPr>
          <w:color w:val="231F20"/>
          <w:lang w:val="en-GB"/>
        </w:rPr>
      </w:pPr>
      <w:r w:rsidRPr="006C6BF5">
        <w:rPr>
          <w:color w:val="231F20"/>
          <w:lang w:val="en-GB"/>
        </w:rPr>
        <w:t>This ISS, which was approved by the Committee on </w:t>
      </w:r>
      <w:r w:rsidR="00C479AA">
        <w:rPr>
          <w:b/>
          <w:bCs/>
          <w:iCs/>
          <w:color w:val="231F20"/>
          <w:lang w:val="en-GB"/>
        </w:rPr>
        <w:t>16</w:t>
      </w:r>
      <w:r w:rsidR="00C479AA" w:rsidRPr="00C479AA">
        <w:rPr>
          <w:b/>
          <w:bCs/>
          <w:iCs/>
          <w:color w:val="231F20"/>
          <w:vertAlign w:val="superscript"/>
          <w:lang w:val="en-GB"/>
        </w:rPr>
        <w:t>th</w:t>
      </w:r>
      <w:r w:rsidR="00C479AA">
        <w:rPr>
          <w:b/>
          <w:bCs/>
          <w:iCs/>
          <w:color w:val="231F20"/>
          <w:lang w:val="en-GB"/>
        </w:rPr>
        <w:t xml:space="preserve"> September 2026</w:t>
      </w:r>
      <w:r w:rsidRPr="006C6BF5">
        <w:rPr>
          <w:color w:val="231F20"/>
          <w:lang w:val="en-GB"/>
        </w:rPr>
        <w:t xml:space="preserve"> is subject to periodic review from time to time and, in any event, within 18 months of each </w:t>
      </w:r>
      <w:r w:rsidR="001C2EE9">
        <w:rPr>
          <w:color w:val="231F20"/>
          <w:lang w:val="en-GB"/>
        </w:rPr>
        <w:t xml:space="preserve">actuarial </w:t>
      </w:r>
      <w:r w:rsidRPr="006C6BF5">
        <w:rPr>
          <w:color w:val="231F20"/>
          <w:lang w:val="en-GB"/>
        </w:rPr>
        <w:t xml:space="preserve">valuation date. </w:t>
      </w:r>
    </w:p>
    <w:p w14:paraId="4BC5B897" w14:textId="54335FF9" w:rsidR="001E6778" w:rsidRPr="00677CEF" w:rsidRDefault="004C00D5" w:rsidP="0085675A">
      <w:pPr>
        <w:pStyle w:val="BodyText"/>
        <w:spacing w:before="120" w:after="120"/>
        <w:ind w:left="284" w:right="1280"/>
        <w:jc w:val="both"/>
        <w:rPr>
          <w:b/>
          <w:bCs/>
          <w:color w:val="231F20"/>
        </w:rPr>
      </w:pPr>
      <w:r w:rsidRPr="00677CEF">
        <w:rPr>
          <w:b/>
          <w:bCs/>
          <w:color w:val="231F20"/>
        </w:rPr>
        <w:t>In reviewing the ISS, the Fund has formally consulted with employers, scheme members, and the Greater London Authority.</w:t>
      </w:r>
    </w:p>
    <w:p w14:paraId="33CB399E" w14:textId="4B979854" w:rsidR="000A1AB1" w:rsidRPr="00CF508B" w:rsidRDefault="00922F4E" w:rsidP="0085675A">
      <w:pPr>
        <w:pStyle w:val="Heading2"/>
        <w:numPr>
          <w:ilvl w:val="0"/>
          <w:numId w:val="10"/>
        </w:numPr>
        <w:spacing w:before="240" w:after="240"/>
        <w:ind w:right="1280"/>
        <w:rPr>
          <w:color w:val="F3007E"/>
          <w:spacing w:val="-2"/>
        </w:rPr>
      </w:pPr>
      <w:r w:rsidDel="00472385">
        <w:rPr>
          <w:color w:val="F3007E"/>
          <w:spacing w:val="-2"/>
        </w:rPr>
        <w:t>R</w:t>
      </w:r>
      <w:r w:rsidDel="00CE11CB">
        <w:rPr>
          <w:color w:val="F3007E"/>
          <w:spacing w:val="-2"/>
        </w:rPr>
        <w:t>egulatory and Governance Framework</w:t>
      </w:r>
    </w:p>
    <w:p w14:paraId="45EB6736" w14:textId="7C3756D0" w:rsidR="00697181" w:rsidRPr="00697181" w:rsidRDefault="00827A42" w:rsidP="0085675A">
      <w:pPr>
        <w:pStyle w:val="Heading4"/>
        <w:tabs>
          <w:tab w:val="left" w:pos="709"/>
        </w:tabs>
        <w:spacing w:before="240" w:after="240"/>
        <w:ind w:left="284" w:right="1280" w:firstLine="0"/>
      </w:pPr>
      <w:r>
        <w:rPr>
          <w:color w:val="231F20"/>
        </w:rPr>
        <w:t xml:space="preserve">2.1 </w:t>
      </w:r>
      <w:r w:rsidR="00A56CD2">
        <w:rPr>
          <w:color w:val="231F20"/>
        </w:rPr>
        <w:t>Regulatory Background</w:t>
      </w:r>
    </w:p>
    <w:p w14:paraId="78C725D3" w14:textId="63997E0C" w:rsidR="00E02A21" w:rsidRDefault="001E2878" w:rsidP="0085675A">
      <w:pPr>
        <w:pStyle w:val="BodyText"/>
        <w:spacing w:before="120" w:after="240"/>
        <w:ind w:left="284" w:right="1280"/>
        <w:jc w:val="both"/>
        <w:rPr>
          <w:color w:val="231F20"/>
          <w:lang w:val="en-GB"/>
        </w:rPr>
      </w:pPr>
      <w:r w:rsidRPr="00E02A21">
        <w:rPr>
          <w:color w:val="231F20"/>
          <w:lang w:val="en-GB"/>
        </w:rPr>
        <w:t>In accordance with Regulation 11 of the LGPS Regulations 2026, the investment strategy must include the following: </w:t>
      </w:r>
    </w:p>
    <w:p w14:paraId="4058EB67" w14:textId="77777777" w:rsidR="001E2878" w:rsidRPr="001E2878" w:rsidRDefault="001E2878" w:rsidP="0085675A">
      <w:pPr>
        <w:pStyle w:val="BodyText"/>
        <w:numPr>
          <w:ilvl w:val="0"/>
          <w:numId w:val="53"/>
        </w:numPr>
        <w:tabs>
          <w:tab w:val="left" w:pos="7655"/>
          <w:tab w:val="left" w:pos="8222"/>
        </w:tabs>
        <w:spacing w:before="120" w:after="120"/>
        <w:ind w:left="1077" w:right="1280" w:hanging="357"/>
        <w:jc w:val="both"/>
        <w:rPr>
          <w:noProof/>
          <w:lang w:val="en-GB"/>
        </w:rPr>
      </w:pPr>
      <w:r w:rsidRPr="00E02A21">
        <w:rPr>
          <w:color w:val="231F20"/>
          <w:lang w:val="en-GB"/>
        </w:rPr>
        <w:t xml:space="preserve">a requirement </w:t>
      </w:r>
      <w:r w:rsidRPr="001E2878">
        <w:rPr>
          <w:noProof/>
          <w:lang w:val="en-GB"/>
        </w:rPr>
        <w:t>to invest fund money in a wide variety of investments </w:t>
      </w:r>
    </w:p>
    <w:p w14:paraId="2E4BA0D7" w14:textId="77777777" w:rsidR="001E2878" w:rsidRPr="001E2878" w:rsidRDefault="001E2878" w:rsidP="0085675A">
      <w:pPr>
        <w:pStyle w:val="BodyText"/>
        <w:numPr>
          <w:ilvl w:val="0"/>
          <w:numId w:val="53"/>
        </w:numPr>
        <w:tabs>
          <w:tab w:val="left" w:pos="8222"/>
        </w:tabs>
        <w:spacing w:before="120" w:after="120"/>
        <w:ind w:left="1077" w:right="1280" w:hanging="357"/>
        <w:rPr>
          <w:noProof/>
          <w:lang w:val="en-GB"/>
        </w:rPr>
      </w:pPr>
      <w:r w:rsidRPr="001E2878">
        <w:rPr>
          <w:noProof/>
          <w:lang w:val="en-GB"/>
        </w:rPr>
        <w:t>the authority’s high-level financial objectives </w:t>
      </w:r>
    </w:p>
    <w:p w14:paraId="26662A74" w14:textId="77777777" w:rsidR="001E2878" w:rsidRPr="001E2878" w:rsidRDefault="001E2878" w:rsidP="0085675A">
      <w:pPr>
        <w:pStyle w:val="BodyText"/>
        <w:numPr>
          <w:ilvl w:val="0"/>
          <w:numId w:val="53"/>
        </w:numPr>
        <w:tabs>
          <w:tab w:val="left" w:pos="7655"/>
          <w:tab w:val="left" w:pos="8222"/>
        </w:tabs>
        <w:spacing w:before="120" w:after="120"/>
        <w:ind w:left="1077" w:right="1280" w:hanging="357"/>
        <w:rPr>
          <w:noProof/>
          <w:lang w:val="en-GB"/>
        </w:rPr>
      </w:pPr>
      <w:r w:rsidRPr="001E2878">
        <w:rPr>
          <w:noProof/>
          <w:lang w:val="en-GB"/>
        </w:rPr>
        <w:t>the authority’s approach to risk, including the ways in which risks are to be assessed and managed </w:t>
      </w:r>
    </w:p>
    <w:p w14:paraId="38776F85" w14:textId="77777777" w:rsidR="001E2878" w:rsidRPr="001E2878" w:rsidRDefault="001E2878" w:rsidP="0085675A">
      <w:pPr>
        <w:pStyle w:val="BodyText"/>
        <w:numPr>
          <w:ilvl w:val="0"/>
          <w:numId w:val="53"/>
        </w:numPr>
        <w:tabs>
          <w:tab w:val="left" w:pos="7655"/>
          <w:tab w:val="left" w:pos="8222"/>
        </w:tabs>
        <w:spacing w:before="120" w:after="120"/>
        <w:ind w:left="1077" w:right="1280" w:hanging="357"/>
        <w:rPr>
          <w:noProof/>
          <w:lang w:val="en-GB"/>
        </w:rPr>
      </w:pPr>
      <w:r w:rsidRPr="001E2878">
        <w:rPr>
          <w:noProof/>
          <w:lang w:val="en-GB"/>
        </w:rPr>
        <w:t>the authority’s priorities and preferences regarding responsible investment, including how social, environmental and corporate governance considerations are to be taken into account in the selection, non-selection, retention and realisation of investments,  </w:t>
      </w:r>
    </w:p>
    <w:p w14:paraId="58FE10D0" w14:textId="77777777" w:rsidR="001E2878" w:rsidRPr="001E2878" w:rsidRDefault="001E2878" w:rsidP="0085675A">
      <w:pPr>
        <w:pStyle w:val="BodyText"/>
        <w:numPr>
          <w:ilvl w:val="0"/>
          <w:numId w:val="53"/>
        </w:numPr>
        <w:tabs>
          <w:tab w:val="left" w:pos="7655"/>
          <w:tab w:val="left" w:pos="8222"/>
        </w:tabs>
        <w:spacing w:before="120" w:after="120"/>
        <w:ind w:left="1077" w:right="1280" w:hanging="357"/>
        <w:rPr>
          <w:noProof/>
          <w:lang w:val="en-GB"/>
        </w:rPr>
      </w:pPr>
      <w:r w:rsidRPr="001E2878">
        <w:rPr>
          <w:noProof/>
          <w:lang w:val="en-GB"/>
        </w:rPr>
        <w:t>the authority’s policy on the exercise of the rights (including voting rights) attaching to investments </w:t>
      </w:r>
    </w:p>
    <w:p w14:paraId="25D7F10D" w14:textId="77777777" w:rsidR="001E2878" w:rsidRPr="001E2878" w:rsidRDefault="001E2878" w:rsidP="0085675A">
      <w:pPr>
        <w:pStyle w:val="BodyText"/>
        <w:numPr>
          <w:ilvl w:val="0"/>
          <w:numId w:val="53"/>
        </w:numPr>
        <w:tabs>
          <w:tab w:val="left" w:pos="7655"/>
          <w:tab w:val="left" w:pos="8222"/>
        </w:tabs>
        <w:spacing w:before="120" w:after="120"/>
        <w:ind w:left="1077" w:right="1280" w:hanging="357"/>
        <w:rPr>
          <w:noProof/>
          <w:lang w:val="en-GB"/>
        </w:rPr>
      </w:pPr>
      <w:r w:rsidRPr="001E2878">
        <w:rPr>
          <w:noProof/>
          <w:lang w:val="en-GB"/>
        </w:rPr>
        <w:t>a high-level objective on local investments including a target range for those investments as a proportion of the total value of the pension fund </w:t>
      </w:r>
    </w:p>
    <w:p w14:paraId="7B2A542C" w14:textId="71407E43" w:rsidR="004507B3" w:rsidRDefault="001E2878" w:rsidP="0085675A">
      <w:pPr>
        <w:pStyle w:val="BodyText"/>
        <w:numPr>
          <w:ilvl w:val="0"/>
          <w:numId w:val="53"/>
        </w:numPr>
        <w:tabs>
          <w:tab w:val="left" w:pos="7655"/>
          <w:tab w:val="left" w:pos="8222"/>
        </w:tabs>
        <w:spacing w:before="120" w:after="120"/>
        <w:ind w:left="1077" w:right="1280" w:hanging="357"/>
        <w:rPr>
          <w:lang w:val="en-GB"/>
        </w:rPr>
      </w:pPr>
      <w:r w:rsidRPr="001E2878">
        <w:rPr>
          <w:noProof/>
          <w:lang w:val="en-GB"/>
        </w:rPr>
        <w:t>a high-level strategic asset allocation. </w:t>
      </w:r>
    </w:p>
    <w:p w14:paraId="7EFA443E" w14:textId="77777777" w:rsidR="007F03E9" w:rsidRPr="00E02A21" w:rsidRDefault="007F03E9" w:rsidP="007F03E9">
      <w:pPr>
        <w:pStyle w:val="BodyText"/>
        <w:tabs>
          <w:tab w:val="left" w:pos="7655"/>
          <w:tab w:val="left" w:pos="8222"/>
        </w:tabs>
        <w:spacing w:before="120" w:after="120"/>
        <w:ind w:right="1280"/>
        <w:rPr>
          <w:lang w:val="en-GB"/>
        </w:rPr>
      </w:pPr>
    </w:p>
    <w:p w14:paraId="21EC264E" w14:textId="6EED44D6" w:rsidR="004507B3" w:rsidRDefault="00CE11CB" w:rsidP="0085675A">
      <w:pPr>
        <w:pStyle w:val="Heading4"/>
        <w:tabs>
          <w:tab w:val="left" w:pos="709"/>
        </w:tabs>
        <w:spacing w:before="240" w:after="240"/>
        <w:ind w:left="284" w:right="1280" w:firstLine="0"/>
        <w:rPr>
          <w:color w:val="231F20"/>
        </w:rPr>
      </w:pPr>
      <w:r>
        <w:rPr>
          <w:color w:val="231F20"/>
        </w:rPr>
        <w:lastRenderedPageBreak/>
        <w:t xml:space="preserve">2.2 </w:t>
      </w:r>
      <w:r w:rsidR="001E2878">
        <w:rPr>
          <w:color w:val="231F20"/>
        </w:rPr>
        <w:t>Governance Arrangements</w:t>
      </w:r>
    </w:p>
    <w:p w14:paraId="645651FC" w14:textId="77777777" w:rsidR="005840F9" w:rsidRDefault="000A2903" w:rsidP="0085675A">
      <w:pPr>
        <w:pStyle w:val="BodyText"/>
        <w:spacing w:before="120" w:after="120"/>
        <w:ind w:left="284" w:right="1280"/>
        <w:jc w:val="both"/>
        <w:rPr>
          <w:color w:val="231F20"/>
          <w:lang w:val="en-GB"/>
        </w:rPr>
      </w:pPr>
      <w:r w:rsidRPr="00E02A21">
        <w:rPr>
          <w:color w:val="231F20"/>
          <w:lang w:val="en-GB"/>
        </w:rPr>
        <w:t xml:space="preserve">The Pensions Committee has the fiduciary responsibility for the management of the Fund, including investment strategy, funding, risk management and oversight of pooling arrangements. </w:t>
      </w:r>
      <w:r w:rsidR="00E02A21" w:rsidRPr="00E02A21">
        <w:rPr>
          <w:color w:val="231F20"/>
          <w:lang w:val="en-GB"/>
        </w:rPr>
        <w:t>Day-to-day</w:t>
      </w:r>
      <w:r w:rsidRPr="00E02A21">
        <w:rPr>
          <w:color w:val="231F20"/>
          <w:lang w:val="en-GB"/>
        </w:rPr>
        <w:t xml:space="preserve"> operational responsibilities are delegated to senior officers.</w:t>
      </w:r>
    </w:p>
    <w:p w14:paraId="25A4E425" w14:textId="7AD9D1F7" w:rsidR="00A812F8" w:rsidRPr="005840F9" w:rsidRDefault="005840F9" w:rsidP="0085675A">
      <w:pPr>
        <w:pStyle w:val="BodyText"/>
        <w:spacing w:before="120" w:after="120"/>
        <w:ind w:left="284" w:right="1280"/>
        <w:jc w:val="both"/>
        <w:rPr>
          <w:color w:val="231F20"/>
          <w:lang w:val="en-GB"/>
        </w:rPr>
      </w:pPr>
      <w:r w:rsidRPr="005840F9">
        <w:rPr>
          <w:color w:val="231F20"/>
          <w:lang w:val="en-GB"/>
        </w:rPr>
        <w:t>In accordance with the LGPS Regulations 2026, the Local Pension Board assists the Administering Authority in ensuring compliance with relevant legislation</w:t>
      </w:r>
      <w:r w:rsidR="00E27014">
        <w:rPr>
          <w:color w:val="231F20"/>
          <w:lang w:val="en-GB"/>
        </w:rPr>
        <w:t>, regulations</w:t>
      </w:r>
      <w:r w:rsidR="00A812F8">
        <w:rPr>
          <w:color w:val="231F20"/>
          <w:lang w:val="en-GB"/>
        </w:rPr>
        <w:t xml:space="preserve"> and guidance,</w:t>
      </w:r>
      <w:r w:rsidRPr="005840F9">
        <w:rPr>
          <w:color w:val="231F20"/>
          <w:lang w:val="en-GB"/>
        </w:rPr>
        <w:t xml:space="preserve"> and maintaining effective and efficient governance of the Fund. </w:t>
      </w:r>
      <w:r w:rsidR="00A812F8" w:rsidRPr="00E27014">
        <w:rPr>
          <w:color w:val="231F20"/>
          <w:lang w:val="en-GB"/>
        </w:rPr>
        <w:t>The Local Pension Board is engaged during the formulation and review of the Investment Strategy Statement and provides oversight and challenge to support the development of the Fund's investment strategy, including consideration of employer and member perspectives.</w:t>
      </w:r>
    </w:p>
    <w:p w14:paraId="063076DF" w14:textId="0FDF26BE" w:rsidR="00791CA8" w:rsidRPr="00142511" w:rsidRDefault="00CF37CC" w:rsidP="0085675A">
      <w:pPr>
        <w:pStyle w:val="Heading4"/>
        <w:tabs>
          <w:tab w:val="left" w:pos="709"/>
        </w:tabs>
        <w:spacing w:before="240" w:after="240"/>
        <w:ind w:left="284" w:right="1280" w:firstLine="0"/>
        <w:rPr>
          <w:color w:val="231F20"/>
        </w:rPr>
      </w:pPr>
      <w:r>
        <w:rPr>
          <w:color w:val="231F20"/>
        </w:rPr>
        <w:t xml:space="preserve">2.3 </w:t>
      </w:r>
      <w:r w:rsidR="000A2903">
        <w:rPr>
          <w:color w:val="231F20"/>
        </w:rPr>
        <w:t>Asset Pooling and the Role of London CIV</w:t>
      </w:r>
    </w:p>
    <w:p w14:paraId="7CAF7E86" w14:textId="77777777" w:rsidR="00A812F8" w:rsidRDefault="00791CA8" w:rsidP="0085675A">
      <w:pPr>
        <w:pStyle w:val="BodyText"/>
        <w:spacing w:before="120" w:after="120"/>
        <w:ind w:left="284" w:right="1280"/>
        <w:jc w:val="both"/>
        <w:rPr>
          <w:color w:val="231F20"/>
          <w:lang w:val="en-GB"/>
        </w:rPr>
      </w:pPr>
      <w:r w:rsidRPr="00142511">
        <w:rPr>
          <w:color w:val="231F20"/>
          <w:lang w:val="en-GB"/>
        </w:rPr>
        <w:t>The</w:t>
      </w:r>
      <w:r w:rsidRPr="00142511" w:rsidDel="00B43EC3">
        <w:rPr>
          <w:color w:val="231F20"/>
          <w:lang w:val="en-GB"/>
        </w:rPr>
        <w:t xml:space="preserve"> </w:t>
      </w:r>
      <w:r w:rsidR="00B43EC3" w:rsidRPr="00142511">
        <w:rPr>
          <w:color w:val="231F20"/>
          <w:lang w:val="en-GB"/>
        </w:rPr>
        <w:t>Administering Authority</w:t>
      </w:r>
      <w:r w:rsidRPr="00142511">
        <w:rPr>
          <w:color w:val="231F20"/>
          <w:lang w:val="en-GB"/>
        </w:rPr>
        <w:t xml:space="preserve"> is a shareholder and participating scheme in the London CIV asset pool, an FCA authorised Alternative Investment Fund Manager (CIV) operating a UK Authorised Contractual Scheme (ACS Fund). </w:t>
      </w:r>
    </w:p>
    <w:p w14:paraId="54E950C5" w14:textId="659B3F2C" w:rsidR="0019729D" w:rsidRPr="00A41726" w:rsidRDefault="00B43EC3" w:rsidP="0085675A">
      <w:pPr>
        <w:pStyle w:val="BodyText"/>
        <w:spacing w:before="120" w:after="120"/>
        <w:ind w:left="284" w:right="1280"/>
        <w:jc w:val="both"/>
        <w:rPr>
          <w:color w:val="231F20"/>
          <w:lang w:val="en-GB"/>
        </w:rPr>
      </w:pPr>
      <w:r w:rsidRPr="00142511">
        <w:rPr>
          <w:color w:val="231F20"/>
          <w:lang w:val="en-GB"/>
        </w:rPr>
        <w:t>Since</w:t>
      </w:r>
      <w:r w:rsidR="00791CA8" w:rsidRPr="00142511">
        <w:rPr>
          <w:color w:val="231F20"/>
          <w:lang w:val="en-GB"/>
        </w:rPr>
        <w:t xml:space="preserve"> 30 June 2026, all Fund assets are required to be invested and managed by London CIV. </w:t>
      </w:r>
      <w:r w:rsidR="00772F10">
        <w:rPr>
          <w:color w:val="231F20"/>
        </w:rPr>
        <w:t>The Administering Authority remains responsible for setting the Fund’s high-level investment strategy and strategic asset allocation. London CIV is responsible for implementation under the terms of the agreed Investment Management Agreement, including manager selection, fund construction, portfolio management and rebalancing within the agreed tolerance ranges.</w:t>
      </w:r>
    </w:p>
    <w:p w14:paraId="62281DC4" w14:textId="0474077E" w:rsidR="00867D4C" w:rsidRPr="00A41726" w:rsidRDefault="00CF280A" w:rsidP="0085675A">
      <w:pPr>
        <w:pStyle w:val="Heading2"/>
        <w:numPr>
          <w:ilvl w:val="0"/>
          <w:numId w:val="10"/>
        </w:numPr>
        <w:spacing w:before="360" w:after="240"/>
        <w:ind w:left="714" w:right="1280" w:hanging="357"/>
        <w:rPr>
          <w:color w:val="F3007E"/>
          <w:spacing w:val="-2"/>
        </w:rPr>
      </w:pPr>
      <w:proofErr w:type="gramStart"/>
      <w:r w:rsidRPr="00A41726">
        <w:rPr>
          <w:color w:val="F3007E"/>
          <w:spacing w:val="-2"/>
        </w:rPr>
        <w:t>Fund</w:t>
      </w:r>
      <w:proofErr w:type="gramEnd"/>
      <w:r w:rsidRPr="00A41726">
        <w:rPr>
          <w:color w:val="F3007E"/>
          <w:spacing w:val="-2"/>
        </w:rPr>
        <w:t xml:space="preserve"> </w:t>
      </w:r>
      <w:r>
        <w:rPr>
          <w:color w:val="F3007E"/>
          <w:spacing w:val="-2"/>
        </w:rPr>
        <w:t>Objectives</w:t>
      </w:r>
    </w:p>
    <w:p w14:paraId="1DADD5D4" w14:textId="382CB436" w:rsidR="00A41726" w:rsidRDefault="00E8682B" w:rsidP="0085675A">
      <w:pPr>
        <w:pStyle w:val="BodyText"/>
        <w:spacing w:before="120" w:after="120"/>
        <w:ind w:left="357" w:right="1280"/>
        <w:jc w:val="both"/>
        <w:rPr>
          <w:color w:val="231F20"/>
        </w:rPr>
      </w:pPr>
      <w:r w:rsidRPr="00CF508B">
        <w:rPr>
          <w:color w:val="231F20"/>
          <w:lang w:val="en-GB"/>
        </w:rPr>
        <w:t xml:space="preserve">The primary objective of the Fund is to provide pension benefits to scheme members on a defined benefit basis, </w:t>
      </w:r>
      <w:r w:rsidRPr="00E8682B">
        <w:rPr>
          <w:color w:val="231F20"/>
        </w:rPr>
        <w:t xml:space="preserve">including benefits to </w:t>
      </w:r>
      <w:proofErr w:type="spellStart"/>
      <w:r w:rsidR="005E776B" w:rsidRPr="00E8682B">
        <w:rPr>
          <w:color w:val="231F20"/>
        </w:rPr>
        <w:t>depend</w:t>
      </w:r>
      <w:r w:rsidR="005E776B">
        <w:rPr>
          <w:color w:val="231F20"/>
        </w:rPr>
        <w:t>a</w:t>
      </w:r>
      <w:r w:rsidR="005E776B" w:rsidRPr="00E8682B">
        <w:rPr>
          <w:color w:val="231F20"/>
        </w:rPr>
        <w:t>nts</w:t>
      </w:r>
      <w:proofErr w:type="spellEnd"/>
      <w:r w:rsidR="005E776B" w:rsidRPr="00E8682B">
        <w:rPr>
          <w:color w:val="231F20"/>
        </w:rPr>
        <w:t xml:space="preserve"> </w:t>
      </w:r>
      <w:r w:rsidRPr="00E8682B">
        <w:rPr>
          <w:color w:val="231F20"/>
        </w:rPr>
        <w:t xml:space="preserve">in the event of a member’s death before or after retirement.  </w:t>
      </w:r>
    </w:p>
    <w:p w14:paraId="4FD69F5F" w14:textId="7B2448CA" w:rsidR="00A907CE" w:rsidRPr="00C174F5" w:rsidRDefault="00E8682B" w:rsidP="0085675A">
      <w:pPr>
        <w:pStyle w:val="BodyText"/>
        <w:spacing w:before="120" w:after="120"/>
        <w:ind w:left="357" w:right="1280"/>
        <w:jc w:val="both"/>
        <w:rPr>
          <w:color w:val="231F20"/>
        </w:rPr>
      </w:pPr>
      <w:r w:rsidRPr="00CF508B">
        <w:rPr>
          <w:color w:val="231F20"/>
          <w:lang w:val="en-GB"/>
        </w:rPr>
        <w:t>LGPS benefits are</w:t>
      </w:r>
      <w:r w:rsidRPr="00E8682B">
        <w:rPr>
          <w:color w:val="231F20"/>
        </w:rPr>
        <w:t xml:space="preserve"> funded through contributions from scheme members and employers, together with</w:t>
      </w:r>
      <w:r w:rsidR="00A41726">
        <w:rPr>
          <w:color w:val="231F20"/>
        </w:rPr>
        <w:t xml:space="preserve"> the</w:t>
      </w:r>
      <w:r w:rsidRPr="00E8682B">
        <w:rPr>
          <w:color w:val="231F20"/>
        </w:rPr>
        <w:t xml:space="preserve"> investment returns generated on the Fund’s assets. Scheme member contribution rates are set nationally by central government in accordance with the LGPS Regulations. </w:t>
      </w:r>
      <w:r w:rsidR="00F13C75">
        <w:rPr>
          <w:color w:val="231F20"/>
        </w:rPr>
        <w:t xml:space="preserve">Employer contribution rates are determined by the Fund Actuary at each triennial actuarial valuation, in line with the Funding Strategy Statement (FSS), to ensure that future benefit costs can be met. The funding position is </w:t>
      </w:r>
      <w:r w:rsidR="00C174F5">
        <w:rPr>
          <w:color w:val="231F20"/>
        </w:rPr>
        <w:t xml:space="preserve">also </w:t>
      </w:r>
      <w:r w:rsidR="00F13C75">
        <w:rPr>
          <w:color w:val="231F20"/>
        </w:rPr>
        <w:t>reviewed as part of each valuation and may be assessed more frequently where there are material changes in the Fund’s circumstances.</w:t>
      </w:r>
    </w:p>
    <w:p w14:paraId="4CE20DD3" w14:textId="0315526B" w:rsidR="0030234C" w:rsidRPr="00CF508B" w:rsidRDefault="0030234C" w:rsidP="0085675A">
      <w:pPr>
        <w:pStyle w:val="Heading4"/>
        <w:tabs>
          <w:tab w:val="left" w:pos="709"/>
        </w:tabs>
        <w:spacing w:before="240" w:after="240"/>
        <w:ind w:left="284" w:right="1280" w:firstLine="0"/>
        <w:rPr>
          <w:color w:val="231F20"/>
        </w:rPr>
      </w:pPr>
      <w:r w:rsidRPr="00CF508B">
        <w:rPr>
          <w:color w:val="231F20"/>
        </w:rPr>
        <w:t>3.1 Relationship with the Funding Strategy Statement</w:t>
      </w:r>
    </w:p>
    <w:p w14:paraId="0BEDEFA3" w14:textId="5C9BCB76" w:rsidR="00A04B68" w:rsidRDefault="00896E9D" w:rsidP="0085675A">
      <w:pPr>
        <w:pStyle w:val="BodyText"/>
        <w:spacing w:before="120" w:after="120"/>
        <w:ind w:left="357" w:right="1280"/>
        <w:jc w:val="both"/>
        <w:rPr>
          <w:color w:val="231F20"/>
        </w:rPr>
      </w:pPr>
      <w:r w:rsidRPr="00304A71">
        <w:rPr>
          <w:color w:val="231F20"/>
          <w:lang w:val="en-GB"/>
        </w:rPr>
        <w:t>The Committee aims to ensure the Fund is appropriately funded such that, over the long term, the investment strategy is expected to generate</w:t>
      </w:r>
      <w:r w:rsidR="00E02D79">
        <w:rPr>
          <w:color w:val="231F20"/>
          <w:lang w:val="en-GB"/>
        </w:rPr>
        <w:t xml:space="preserve"> sufficient </w:t>
      </w:r>
      <w:r w:rsidRPr="00304A71">
        <w:rPr>
          <w:color w:val="231F20"/>
          <w:lang w:val="en-GB"/>
        </w:rPr>
        <w:t xml:space="preserve">returns for the Fund’s assets to meet all accrued liabilities, while employer contribution rates are set at a </w:t>
      </w:r>
      <w:r w:rsidRPr="00CF508B">
        <w:rPr>
          <w:color w:val="231F20"/>
          <w:lang w:val="en-GB"/>
        </w:rPr>
        <w:t>level consistent with meeting the cost of future benefit accrual. </w:t>
      </w:r>
    </w:p>
    <w:p w14:paraId="64964EB5" w14:textId="7FCFFFB6" w:rsidR="003F6043" w:rsidRDefault="00F25FA8" w:rsidP="0085675A">
      <w:pPr>
        <w:pStyle w:val="BodyText"/>
        <w:spacing w:before="120" w:after="120"/>
        <w:ind w:left="357" w:right="1280"/>
        <w:jc w:val="both"/>
        <w:rPr>
          <w:color w:val="231F20"/>
          <w:lang w:val="en-GB"/>
        </w:rPr>
      </w:pPr>
      <w:r w:rsidRPr="00304A71">
        <w:rPr>
          <w:color w:val="231F20"/>
          <w:lang w:val="en-GB"/>
        </w:rPr>
        <w:t>In setting the investment strategy, the Committee has regard to the Fund’s FSS, including the funding position, liability profile and expected pattern of future cashflows.</w:t>
      </w:r>
      <w:r w:rsidR="00304A71">
        <w:rPr>
          <w:color w:val="231F20"/>
          <w:lang w:val="en-GB"/>
        </w:rPr>
        <w:t xml:space="preserve"> </w:t>
      </w:r>
    </w:p>
    <w:p w14:paraId="598E9B9F" w14:textId="77777777" w:rsidR="007C3198" w:rsidRDefault="007C3198" w:rsidP="0085675A">
      <w:pPr>
        <w:pStyle w:val="BodyText"/>
        <w:spacing w:before="120" w:after="120"/>
        <w:ind w:left="357" w:right="1280"/>
        <w:jc w:val="both"/>
        <w:rPr>
          <w:color w:val="231F20"/>
          <w:lang w:val="en-GB"/>
        </w:rPr>
      </w:pPr>
    </w:p>
    <w:p w14:paraId="29FB358E" w14:textId="77777777" w:rsidR="007C3198" w:rsidRDefault="007C3198" w:rsidP="0085675A">
      <w:pPr>
        <w:pStyle w:val="BodyText"/>
        <w:spacing w:before="120" w:after="120"/>
        <w:ind w:left="357" w:right="1280"/>
        <w:jc w:val="both"/>
        <w:rPr>
          <w:color w:val="231F20"/>
          <w:lang w:val="en-GB"/>
        </w:rPr>
      </w:pPr>
    </w:p>
    <w:p w14:paraId="7CEC769B" w14:textId="77777777" w:rsidR="007C3198" w:rsidRDefault="007C3198" w:rsidP="0085675A">
      <w:pPr>
        <w:pStyle w:val="BodyText"/>
        <w:spacing w:before="120" w:after="120"/>
        <w:ind w:left="357" w:right="1280"/>
        <w:jc w:val="both"/>
        <w:rPr>
          <w:color w:val="231F20"/>
          <w:lang w:val="en-GB"/>
        </w:rPr>
      </w:pPr>
    </w:p>
    <w:p w14:paraId="1C91A268" w14:textId="36E4372C" w:rsidR="00CE11CB" w:rsidRPr="00A04B68" w:rsidRDefault="00CE11CB" w:rsidP="0085675A">
      <w:pPr>
        <w:pStyle w:val="Heading2"/>
        <w:numPr>
          <w:ilvl w:val="0"/>
          <w:numId w:val="10"/>
        </w:numPr>
        <w:spacing w:before="360" w:after="240"/>
        <w:ind w:left="714" w:right="1280" w:hanging="357"/>
        <w:rPr>
          <w:color w:val="F3007E"/>
          <w:spacing w:val="-2"/>
        </w:rPr>
      </w:pPr>
      <w:r w:rsidRPr="00A04B68">
        <w:rPr>
          <w:color w:val="F3007E"/>
          <w:spacing w:val="-2"/>
        </w:rPr>
        <w:t>High-Level Investment Objectives</w:t>
      </w:r>
    </w:p>
    <w:p w14:paraId="66D33EAD" w14:textId="096E7539" w:rsidR="00F41455" w:rsidRDefault="00D14106" w:rsidP="0085675A">
      <w:pPr>
        <w:pStyle w:val="BodyText"/>
        <w:spacing w:before="120" w:after="240"/>
        <w:ind w:left="360" w:right="1280"/>
        <w:jc w:val="both"/>
        <w:rPr>
          <w:color w:val="231F20"/>
          <w:lang w:val="en-GB"/>
        </w:rPr>
      </w:pPr>
      <w:r w:rsidRPr="00344F0E">
        <w:rPr>
          <w:color w:val="231F20"/>
          <w:lang w:val="en-GB"/>
        </w:rPr>
        <w:t>The Committee has established the following high-level investment objectives to provide a framework for setting and implement</w:t>
      </w:r>
      <w:r w:rsidR="005420D6">
        <w:rPr>
          <w:color w:val="231F20"/>
          <w:lang w:val="en-GB"/>
        </w:rPr>
        <w:t>ing</w:t>
      </w:r>
      <w:r w:rsidRPr="00344F0E">
        <w:rPr>
          <w:color w:val="231F20"/>
          <w:lang w:val="en-GB"/>
        </w:rPr>
        <w:t xml:space="preserve"> the Fund’s investment strategy.</w:t>
      </w:r>
      <w:r w:rsidR="005420D6">
        <w:rPr>
          <w:color w:val="231F20"/>
          <w:lang w:val="en-GB"/>
        </w:rPr>
        <w:t xml:space="preserve"> </w:t>
      </w:r>
      <w:r w:rsidR="00D86B5F" w:rsidRPr="00344F0E">
        <w:rPr>
          <w:color w:val="231F20"/>
          <w:lang w:val="en-GB"/>
        </w:rPr>
        <w:t>These objectives</w:t>
      </w:r>
      <w:r w:rsidR="00001B6F" w:rsidRPr="00344F0E">
        <w:rPr>
          <w:color w:val="231F20"/>
          <w:lang w:val="en-GB"/>
        </w:rPr>
        <w:t xml:space="preserve"> are aligned with </w:t>
      </w:r>
      <w:r w:rsidR="00001B6F" w:rsidRPr="00344F0E" w:rsidDel="00B93B0D">
        <w:rPr>
          <w:color w:val="231F20"/>
          <w:lang w:val="en-GB"/>
        </w:rPr>
        <w:t xml:space="preserve">the </w:t>
      </w:r>
      <w:r w:rsidR="00001B6F" w:rsidRPr="00344F0E">
        <w:rPr>
          <w:color w:val="231F20"/>
          <w:lang w:val="en-GB"/>
        </w:rPr>
        <w:t>F</w:t>
      </w:r>
      <w:r w:rsidR="003B4444" w:rsidRPr="00344F0E">
        <w:rPr>
          <w:color w:val="231F20"/>
          <w:lang w:val="en-GB"/>
        </w:rPr>
        <w:t>SS</w:t>
      </w:r>
      <w:r w:rsidR="00834FAD">
        <w:rPr>
          <w:color w:val="231F20"/>
          <w:lang w:val="en-GB"/>
        </w:rPr>
        <w:t xml:space="preserve"> and are intended</w:t>
      </w:r>
      <w:r w:rsidR="00834FAD" w:rsidDel="00B93B0D">
        <w:rPr>
          <w:color w:val="231F20"/>
          <w:lang w:val="en-GB"/>
        </w:rPr>
        <w:t xml:space="preserve"> to</w:t>
      </w:r>
      <w:r w:rsidR="00C90831">
        <w:rPr>
          <w:color w:val="231F20"/>
          <w:lang w:val="en-GB"/>
        </w:rPr>
        <w:t>:</w:t>
      </w:r>
    </w:p>
    <w:p w14:paraId="27811C2C" w14:textId="50C18009" w:rsidR="00C90831" w:rsidRDefault="00B93B0D" w:rsidP="0085675A">
      <w:pPr>
        <w:pStyle w:val="BodyText"/>
        <w:numPr>
          <w:ilvl w:val="0"/>
          <w:numId w:val="46"/>
        </w:numPr>
        <w:tabs>
          <w:tab w:val="left" w:pos="8222"/>
        </w:tabs>
        <w:ind w:right="1280"/>
        <w:jc w:val="both"/>
        <w:rPr>
          <w:color w:val="231F20"/>
          <w:lang w:val="en-GB"/>
        </w:rPr>
      </w:pPr>
      <w:r>
        <w:rPr>
          <w:color w:val="231F20"/>
          <w:lang w:val="en-GB"/>
        </w:rPr>
        <w:t xml:space="preserve">support </w:t>
      </w:r>
      <w:r w:rsidR="00834FAD">
        <w:rPr>
          <w:color w:val="231F20"/>
          <w:lang w:val="en-GB"/>
        </w:rPr>
        <w:t xml:space="preserve">the long-term payment of pension benefits, </w:t>
      </w:r>
    </w:p>
    <w:p w14:paraId="048925FF" w14:textId="77777777" w:rsidR="00C90831" w:rsidRDefault="00834FAD" w:rsidP="0085675A">
      <w:pPr>
        <w:pStyle w:val="BodyText"/>
        <w:numPr>
          <w:ilvl w:val="0"/>
          <w:numId w:val="46"/>
        </w:numPr>
        <w:tabs>
          <w:tab w:val="left" w:pos="8222"/>
        </w:tabs>
        <w:ind w:right="1280"/>
        <w:jc w:val="both"/>
        <w:rPr>
          <w:color w:val="231F20"/>
          <w:lang w:val="en-GB"/>
        </w:rPr>
      </w:pPr>
      <w:r>
        <w:rPr>
          <w:color w:val="231F20"/>
          <w:lang w:val="en-GB"/>
        </w:rPr>
        <w:t>maintain</w:t>
      </w:r>
      <w:r w:rsidR="0051568D">
        <w:rPr>
          <w:color w:val="231F20"/>
          <w:lang w:val="en-GB"/>
        </w:rPr>
        <w:t xml:space="preserve"> an appropriate balance between risk and return, </w:t>
      </w:r>
    </w:p>
    <w:p w14:paraId="09393212" w14:textId="2EAF71E3" w:rsidR="00D14106" w:rsidRDefault="0051568D" w:rsidP="0085675A">
      <w:pPr>
        <w:pStyle w:val="BodyText"/>
        <w:numPr>
          <w:ilvl w:val="0"/>
          <w:numId w:val="46"/>
        </w:numPr>
        <w:tabs>
          <w:tab w:val="left" w:pos="8222"/>
        </w:tabs>
        <w:ind w:right="1280"/>
        <w:jc w:val="both"/>
        <w:rPr>
          <w:color w:val="231F20"/>
          <w:lang w:val="en-GB"/>
        </w:rPr>
      </w:pPr>
      <w:r>
        <w:rPr>
          <w:color w:val="231F20"/>
          <w:lang w:val="en-GB"/>
        </w:rPr>
        <w:t xml:space="preserve">ensure </w:t>
      </w:r>
      <w:r w:rsidR="002D43F0">
        <w:rPr>
          <w:color w:val="231F20"/>
          <w:lang w:val="en-GB"/>
        </w:rPr>
        <w:t>sufficient liquidity is ava</w:t>
      </w:r>
      <w:r w:rsidR="002D5DE4">
        <w:rPr>
          <w:color w:val="231F20"/>
          <w:lang w:val="en-GB"/>
        </w:rPr>
        <w:t>ilable</w:t>
      </w:r>
      <w:r w:rsidR="00C90831">
        <w:rPr>
          <w:color w:val="231F20"/>
          <w:lang w:val="en-GB"/>
        </w:rPr>
        <w:t xml:space="preserve"> to meet</w:t>
      </w:r>
      <w:r w:rsidR="00B93B0D">
        <w:rPr>
          <w:color w:val="231F20"/>
          <w:lang w:val="en-GB"/>
        </w:rPr>
        <w:t xml:space="preserve"> benefit payments and expenses,</w:t>
      </w:r>
    </w:p>
    <w:p w14:paraId="0E54EC23" w14:textId="58D8EB79" w:rsidR="006B543C" w:rsidRPr="00ED1CB4" w:rsidRDefault="003F4F52" w:rsidP="0085675A">
      <w:pPr>
        <w:pStyle w:val="BodyText"/>
        <w:numPr>
          <w:ilvl w:val="0"/>
          <w:numId w:val="46"/>
        </w:numPr>
        <w:tabs>
          <w:tab w:val="left" w:pos="8222"/>
        </w:tabs>
        <w:ind w:right="1280"/>
        <w:jc w:val="both"/>
        <w:rPr>
          <w:color w:val="231F20"/>
          <w:lang w:val="en-GB"/>
        </w:rPr>
      </w:pPr>
      <w:r>
        <w:rPr>
          <w:color w:val="231F20"/>
          <w:lang w:val="en-GB"/>
        </w:rPr>
        <w:t xml:space="preserve">support contribution rate stability </w:t>
      </w:r>
      <w:proofErr w:type="gramStart"/>
      <w:r>
        <w:rPr>
          <w:color w:val="231F20"/>
          <w:lang w:val="en-GB"/>
        </w:rPr>
        <w:t>where</w:t>
      </w:r>
      <w:proofErr w:type="gramEnd"/>
      <w:r>
        <w:rPr>
          <w:color w:val="231F20"/>
          <w:lang w:val="en-GB"/>
        </w:rPr>
        <w:t xml:space="preserve"> reasonably possible</w:t>
      </w:r>
      <w:r w:rsidR="00B93B0D">
        <w:rPr>
          <w:color w:val="231F20"/>
          <w:lang w:val="en-GB"/>
        </w:rPr>
        <w:t>.</w:t>
      </w:r>
    </w:p>
    <w:p w14:paraId="23348B0B" w14:textId="77777777" w:rsidR="006B543C" w:rsidRDefault="006B543C" w:rsidP="0085675A">
      <w:pPr>
        <w:pStyle w:val="BodyText"/>
        <w:tabs>
          <w:tab w:val="left" w:pos="8222"/>
        </w:tabs>
        <w:ind w:left="284" w:right="1280"/>
        <w:jc w:val="both"/>
        <w:rPr>
          <w:color w:val="231F20"/>
          <w:lang w:val="en-GB"/>
        </w:rPr>
      </w:pPr>
    </w:p>
    <w:p w14:paraId="729704D8" w14:textId="77777777" w:rsidR="00ED1CB4" w:rsidRDefault="00ED1CB4" w:rsidP="0085675A">
      <w:pPr>
        <w:pStyle w:val="BodyText"/>
        <w:tabs>
          <w:tab w:val="left" w:pos="8222"/>
        </w:tabs>
        <w:ind w:left="284" w:right="1280"/>
        <w:jc w:val="both"/>
        <w:rPr>
          <w:color w:val="231F20"/>
          <w:lang w:val="en-GB"/>
        </w:rPr>
      </w:pPr>
    </w:p>
    <w:p w14:paraId="3A5EE91E" w14:textId="77777777" w:rsidR="00ED1CB4" w:rsidRDefault="00F41455" w:rsidP="0085675A">
      <w:pPr>
        <w:pStyle w:val="BodyText"/>
        <w:spacing w:before="120" w:after="120"/>
        <w:ind w:left="357" w:right="1280"/>
        <w:jc w:val="both"/>
        <w:rPr>
          <w:color w:val="231F20"/>
          <w:lang w:val="en-GB"/>
        </w:rPr>
      </w:pPr>
      <w:r>
        <w:rPr>
          <w:color w:val="231F20"/>
          <w:lang w:val="en-GB"/>
        </w:rPr>
        <w:t>The high-level investment objectives are set out below:</w:t>
      </w:r>
    </w:p>
    <w:p w14:paraId="3CDF7379" w14:textId="4A8D2A3D" w:rsidR="00ED1CB4" w:rsidRDefault="00CE11CB" w:rsidP="0085675A">
      <w:pPr>
        <w:pStyle w:val="BodyText"/>
        <w:spacing w:before="120" w:after="120"/>
        <w:ind w:left="357" w:right="1280"/>
        <w:jc w:val="both"/>
        <w:rPr>
          <w:lang w:val="en-GB"/>
        </w:rPr>
      </w:pPr>
      <w:r w:rsidRPr="005420D6">
        <w:rPr>
          <w:b/>
          <w:bCs/>
          <w:color w:val="231F20"/>
          <w:lang w:val="en-GB"/>
        </w:rPr>
        <w:t>Returns Objective</w:t>
      </w:r>
      <w:r w:rsidR="005420D6">
        <w:rPr>
          <w:b/>
          <w:bCs/>
          <w:lang w:val="en-GB"/>
        </w:rPr>
        <w:t xml:space="preserve">:  </w:t>
      </w:r>
      <w:r w:rsidRPr="00B05BAE">
        <w:rPr>
          <w:lang w:val="en-GB"/>
        </w:rPr>
        <w:t>To achieve a long-term return of </w:t>
      </w:r>
      <w:r w:rsidR="00753C74">
        <w:rPr>
          <w:lang w:val="en-GB"/>
        </w:rPr>
        <w:t>4.</w:t>
      </w:r>
      <w:r w:rsidR="00753C74" w:rsidRPr="00B7541B">
        <w:rPr>
          <w:lang w:val="en-GB"/>
        </w:rPr>
        <w:t>7</w:t>
      </w:r>
      <w:r w:rsidR="006B543C" w:rsidRPr="00B7541B">
        <w:rPr>
          <w:i/>
          <w:iCs/>
        </w:rPr>
        <w:t>%</w:t>
      </w:r>
      <w:r w:rsidR="00B93B0D">
        <w:t xml:space="preserve"> per annum.</w:t>
      </w:r>
      <w:r w:rsidR="006B543C">
        <w:rPr>
          <w:lang w:val="en-GB"/>
        </w:rPr>
        <w:t xml:space="preserve"> </w:t>
      </w:r>
    </w:p>
    <w:p w14:paraId="5CCE83C6" w14:textId="6C434737" w:rsidR="00ED1CB4" w:rsidRDefault="00CE11CB" w:rsidP="0085675A">
      <w:pPr>
        <w:pStyle w:val="BodyText"/>
        <w:spacing w:before="240" w:after="240"/>
        <w:ind w:left="357" w:right="1280"/>
        <w:jc w:val="both"/>
        <w:rPr>
          <w:lang w:val="en-GB"/>
        </w:rPr>
      </w:pPr>
      <w:r w:rsidRPr="006B543C">
        <w:rPr>
          <w:b/>
          <w:bCs/>
          <w:iCs/>
          <w:color w:val="231F20"/>
          <w:lang w:val="en-GB"/>
        </w:rPr>
        <w:t>Risk Objective</w:t>
      </w:r>
      <w:r w:rsidR="006B543C">
        <w:rPr>
          <w:b/>
          <w:bCs/>
          <w:iCs/>
          <w:color w:val="231F20"/>
          <w:lang w:val="en-GB"/>
        </w:rPr>
        <w:t xml:space="preserve">: </w:t>
      </w:r>
      <w:r w:rsidRPr="000C46FB">
        <w:rPr>
          <w:lang w:val="en-GB"/>
        </w:rPr>
        <w:t xml:space="preserve">To invest in such a way that the </w:t>
      </w:r>
      <w:r w:rsidR="00B7541B" w:rsidRPr="000C46FB">
        <w:rPr>
          <w:lang w:val="en-GB"/>
        </w:rPr>
        <w:t>3</w:t>
      </w:r>
      <w:r w:rsidRPr="000C46FB">
        <w:rPr>
          <w:lang w:val="en-GB"/>
        </w:rPr>
        <w:t xml:space="preserve">-year </w:t>
      </w:r>
      <w:r w:rsidR="000C46FB" w:rsidRPr="000C46FB">
        <w:rPr>
          <w:lang w:val="en-GB"/>
        </w:rPr>
        <w:t>95</w:t>
      </w:r>
      <w:r w:rsidRPr="000C46FB">
        <w:rPr>
          <w:lang w:val="en-GB"/>
        </w:rPr>
        <w:t>% funding level value at risk (</w:t>
      </w:r>
      <w:proofErr w:type="spellStart"/>
      <w:r w:rsidRPr="000C46FB">
        <w:rPr>
          <w:lang w:val="en-GB"/>
        </w:rPr>
        <w:t>VaR</w:t>
      </w:r>
      <w:proofErr w:type="spellEnd"/>
      <w:r w:rsidRPr="000C46FB">
        <w:rPr>
          <w:lang w:val="en-GB"/>
        </w:rPr>
        <w:t xml:space="preserve">) is limited to </w:t>
      </w:r>
      <w:r w:rsidR="000C46FB" w:rsidRPr="000C46FB">
        <w:rPr>
          <w:lang w:val="en-GB"/>
        </w:rPr>
        <w:t>30</w:t>
      </w:r>
      <w:r w:rsidRPr="000C46FB">
        <w:rPr>
          <w:lang w:val="en-GB"/>
        </w:rPr>
        <w:t>% of Fund assets.</w:t>
      </w:r>
    </w:p>
    <w:p w14:paraId="7E3B3F8D" w14:textId="31ADC957" w:rsidR="00ED1CB4" w:rsidRDefault="003F26E1" w:rsidP="0085675A">
      <w:pPr>
        <w:pStyle w:val="BodyText"/>
        <w:spacing w:before="240" w:after="240"/>
        <w:ind w:left="357" w:right="1280"/>
        <w:jc w:val="both"/>
        <w:rPr>
          <w:lang w:val="en-GB"/>
        </w:rPr>
      </w:pPr>
      <w:r>
        <w:rPr>
          <w:b/>
          <w:bCs/>
          <w:iCs/>
          <w:color w:val="231F20"/>
          <w:lang w:val="en-GB"/>
        </w:rPr>
        <w:t xml:space="preserve">Cashflow </w:t>
      </w:r>
      <w:r w:rsidRPr="006B543C">
        <w:rPr>
          <w:b/>
          <w:bCs/>
          <w:iCs/>
          <w:color w:val="231F20"/>
          <w:lang w:val="en-GB"/>
        </w:rPr>
        <w:t>Objective</w:t>
      </w:r>
      <w:r>
        <w:rPr>
          <w:b/>
          <w:bCs/>
          <w:iCs/>
          <w:color w:val="231F20"/>
          <w:lang w:val="en-GB"/>
        </w:rPr>
        <w:t xml:space="preserve">: </w:t>
      </w:r>
      <w:r w:rsidR="00CE11CB" w:rsidRPr="0021509E">
        <w:rPr>
          <w:lang w:val="en-GB"/>
        </w:rPr>
        <w:t xml:space="preserve">To ensure up to </w:t>
      </w:r>
      <w:r w:rsidR="00250A9E" w:rsidRPr="0021509E">
        <w:rPr>
          <w:lang w:val="en-GB"/>
        </w:rPr>
        <w:t>£</w:t>
      </w:r>
      <w:r w:rsidR="00057D7D">
        <w:rPr>
          <w:lang w:val="en-GB"/>
        </w:rPr>
        <w:t>1</w:t>
      </w:r>
      <w:r w:rsidR="000C46FB" w:rsidRPr="0021509E">
        <w:rPr>
          <w:lang w:val="en-GB"/>
        </w:rPr>
        <w:t>0</w:t>
      </w:r>
      <w:r w:rsidR="00250A9E" w:rsidRPr="0021509E">
        <w:rPr>
          <w:lang w:val="en-GB"/>
        </w:rPr>
        <w:t xml:space="preserve">m </w:t>
      </w:r>
      <w:r w:rsidR="00CE11CB" w:rsidRPr="0021509E">
        <w:rPr>
          <w:lang w:val="en-GB"/>
        </w:rPr>
        <w:t xml:space="preserve">is available over the valuation period, including a margin of </w:t>
      </w:r>
      <w:r w:rsidR="000C46FB" w:rsidRPr="0021509E">
        <w:rPr>
          <w:lang w:val="en-GB"/>
        </w:rPr>
        <w:t>1</w:t>
      </w:r>
      <w:r w:rsidR="00CE11CB" w:rsidRPr="0021509E">
        <w:rPr>
          <w:lang w:val="en-GB"/>
        </w:rPr>
        <w:t>% for high</w:t>
      </w:r>
      <w:r w:rsidR="00F75D3F">
        <w:rPr>
          <w:lang w:val="en-GB"/>
        </w:rPr>
        <w:t>er</w:t>
      </w:r>
      <w:r w:rsidR="00CE11CB" w:rsidRPr="0021509E">
        <w:rPr>
          <w:lang w:val="en-GB"/>
        </w:rPr>
        <w:t>-</w:t>
      </w:r>
      <w:r w:rsidR="00CE11CB" w:rsidRPr="0021509E" w:rsidDel="00F75D3F">
        <w:rPr>
          <w:lang w:val="en-GB"/>
        </w:rPr>
        <w:t>than</w:t>
      </w:r>
      <w:r w:rsidR="00F75D3F">
        <w:rPr>
          <w:lang w:val="en-GB"/>
        </w:rPr>
        <w:t>-</w:t>
      </w:r>
      <w:r w:rsidR="00CE11CB" w:rsidRPr="0021509E">
        <w:rPr>
          <w:lang w:val="en-GB"/>
        </w:rPr>
        <w:t>expected growth in benefits. </w:t>
      </w:r>
    </w:p>
    <w:p w14:paraId="326019E8" w14:textId="7311E179" w:rsidR="00472385" w:rsidRDefault="00B754C5" w:rsidP="0085675A">
      <w:pPr>
        <w:pStyle w:val="BodyText"/>
        <w:spacing w:before="240" w:after="240"/>
        <w:ind w:left="357" w:right="1280"/>
        <w:jc w:val="both"/>
        <w:rPr>
          <w:lang w:val="en-GB"/>
        </w:rPr>
      </w:pPr>
      <w:r>
        <w:rPr>
          <w:b/>
          <w:bCs/>
          <w:iCs/>
          <w:color w:val="231F20"/>
          <w:lang w:val="en-GB"/>
        </w:rPr>
        <w:t>Local Investment</w:t>
      </w:r>
      <w:r w:rsidRPr="006B543C">
        <w:rPr>
          <w:b/>
          <w:bCs/>
          <w:iCs/>
          <w:color w:val="231F20"/>
          <w:lang w:val="en-GB"/>
        </w:rPr>
        <w:t xml:space="preserve"> Objective</w:t>
      </w:r>
      <w:r>
        <w:rPr>
          <w:b/>
          <w:bCs/>
          <w:iCs/>
          <w:color w:val="231F20"/>
          <w:lang w:val="en-GB"/>
        </w:rPr>
        <w:t xml:space="preserve">: </w:t>
      </w:r>
      <w:r w:rsidRPr="00FE552C">
        <w:rPr>
          <w:lang w:val="en-GB"/>
        </w:rPr>
        <w:t xml:space="preserve">To invest up to </w:t>
      </w:r>
      <w:r w:rsidR="0021509E" w:rsidRPr="00FE552C">
        <w:rPr>
          <w:lang w:val="en-GB"/>
        </w:rPr>
        <w:t>2</w:t>
      </w:r>
      <w:r w:rsidRPr="00FE552C">
        <w:rPr>
          <w:lang w:val="en-GB"/>
        </w:rPr>
        <w:t>% of funds in local assets which have quantifiable benefits to the geographical area of the pool.</w:t>
      </w:r>
      <w:r w:rsidRPr="00B05BAE">
        <w:rPr>
          <w:lang w:val="en-GB"/>
        </w:rPr>
        <w:t> </w:t>
      </w:r>
    </w:p>
    <w:p w14:paraId="05E25C84" w14:textId="1011B151" w:rsidR="004507B3" w:rsidRPr="00F05DA5" w:rsidDel="006D11D1" w:rsidRDefault="00F1153C" w:rsidP="0085675A">
      <w:pPr>
        <w:pStyle w:val="Heading2"/>
        <w:numPr>
          <w:ilvl w:val="0"/>
          <w:numId w:val="10"/>
        </w:numPr>
        <w:spacing w:before="360" w:after="240"/>
        <w:ind w:left="714" w:right="1280" w:hanging="357"/>
        <w:rPr>
          <w:color w:val="F3007E"/>
          <w:spacing w:val="-2"/>
        </w:rPr>
      </w:pPr>
      <w:r w:rsidRPr="005F40DF" w:rsidDel="006D11D1">
        <w:rPr>
          <w:color w:val="F3007E"/>
          <w:spacing w:val="-2"/>
        </w:rPr>
        <w:t>Investment</w:t>
      </w:r>
      <w:r w:rsidR="006D11D1" w:rsidRPr="005F40DF">
        <w:rPr>
          <w:color w:val="F3007E"/>
          <w:spacing w:val="-2"/>
        </w:rPr>
        <w:t xml:space="preserve"> Beliefs</w:t>
      </w:r>
    </w:p>
    <w:p w14:paraId="11E79FAF" w14:textId="77777777" w:rsidR="0017217F" w:rsidRDefault="00AB6EDC" w:rsidP="0085675A">
      <w:pPr>
        <w:pStyle w:val="BodyText"/>
        <w:spacing w:before="120" w:after="120"/>
        <w:ind w:left="357" w:right="1280"/>
        <w:jc w:val="both"/>
        <w:rPr>
          <w:color w:val="231F20"/>
          <w:lang w:val="en-GB"/>
        </w:rPr>
      </w:pPr>
      <w:r w:rsidRPr="00AB6EDC">
        <w:rPr>
          <w:color w:val="231F20"/>
          <w:lang w:val="en-GB"/>
        </w:rPr>
        <w:t>The Committee has established a set of investment beliefs which provide the framework for developing and implementing the Fund's investment strategy. These beliefs reflect the Fund's long-term objectives, funding requirements and fiduciary responsibilities and are considered when making strategic investment decisions. </w:t>
      </w:r>
    </w:p>
    <w:p w14:paraId="3D2FEBCC" w14:textId="77777777" w:rsidR="0017217F" w:rsidRDefault="00AB6EDC" w:rsidP="0085675A">
      <w:pPr>
        <w:pStyle w:val="BodyText"/>
        <w:spacing w:before="120" w:after="120"/>
        <w:ind w:left="357" w:right="1280"/>
        <w:jc w:val="both"/>
        <w:rPr>
          <w:color w:val="231F20"/>
          <w:lang w:val="en-GB"/>
        </w:rPr>
      </w:pPr>
      <w:r w:rsidRPr="00AB6EDC">
        <w:rPr>
          <w:color w:val="231F20"/>
          <w:lang w:val="en-GB"/>
        </w:rPr>
        <w:t>The Committee believes that: </w:t>
      </w:r>
    </w:p>
    <w:p w14:paraId="4225A11F" w14:textId="77777777" w:rsidR="0017217F" w:rsidRDefault="00AB6EDC" w:rsidP="0085675A">
      <w:pPr>
        <w:pStyle w:val="BodyText"/>
        <w:numPr>
          <w:ilvl w:val="0"/>
          <w:numId w:val="54"/>
        </w:numPr>
        <w:spacing w:before="120" w:after="120"/>
        <w:ind w:right="1280"/>
        <w:jc w:val="both"/>
        <w:rPr>
          <w:color w:val="231F20"/>
          <w:lang w:val="en-GB"/>
        </w:rPr>
      </w:pPr>
      <w:r w:rsidRPr="000574CA">
        <w:rPr>
          <w:lang w:val="en-GB"/>
        </w:rPr>
        <w:t>The primary purpose of the investment strategy is to deliver the long-term risk-adjusted returns required to pay pension benefits as they fall due. </w:t>
      </w:r>
    </w:p>
    <w:p w14:paraId="795560C3" w14:textId="77777777" w:rsidR="0017217F" w:rsidRDefault="00AB6EDC" w:rsidP="0085675A">
      <w:pPr>
        <w:pStyle w:val="BodyText"/>
        <w:numPr>
          <w:ilvl w:val="0"/>
          <w:numId w:val="54"/>
        </w:numPr>
        <w:spacing w:before="120" w:after="120"/>
        <w:ind w:right="1280"/>
        <w:jc w:val="both"/>
        <w:rPr>
          <w:color w:val="231F20"/>
          <w:lang w:val="en-GB"/>
        </w:rPr>
      </w:pPr>
      <w:r w:rsidRPr="0017217F">
        <w:rPr>
          <w:color w:val="231F20"/>
          <w:lang w:val="en-GB"/>
        </w:rPr>
        <w:t>Investment decisions should be taken with a long-term perspective, reflecting the long-term nature of the Fund's liabilities. </w:t>
      </w:r>
    </w:p>
    <w:p w14:paraId="6B723845" w14:textId="77777777" w:rsidR="0017217F" w:rsidRDefault="00AB6EDC" w:rsidP="0085675A">
      <w:pPr>
        <w:pStyle w:val="BodyText"/>
        <w:numPr>
          <w:ilvl w:val="0"/>
          <w:numId w:val="54"/>
        </w:numPr>
        <w:spacing w:before="120" w:after="120"/>
        <w:ind w:right="1280"/>
        <w:jc w:val="both"/>
        <w:rPr>
          <w:color w:val="231F20"/>
          <w:lang w:val="en-GB"/>
        </w:rPr>
      </w:pPr>
      <w:r w:rsidRPr="0017217F">
        <w:rPr>
          <w:color w:val="231F20"/>
          <w:lang w:val="en-GB"/>
        </w:rPr>
        <w:t>Diversification across asset classes, sectors and sources of return can improve the risk-adjusted characteristics of the portfolio. </w:t>
      </w:r>
    </w:p>
    <w:p w14:paraId="63C714FA" w14:textId="77777777" w:rsidR="0017217F" w:rsidRDefault="00AB6EDC" w:rsidP="0085675A">
      <w:pPr>
        <w:pStyle w:val="BodyText"/>
        <w:numPr>
          <w:ilvl w:val="0"/>
          <w:numId w:val="54"/>
        </w:numPr>
        <w:spacing w:before="120" w:after="120"/>
        <w:ind w:right="1280"/>
        <w:jc w:val="both"/>
        <w:rPr>
          <w:color w:val="231F20"/>
          <w:lang w:val="en-GB"/>
        </w:rPr>
      </w:pPr>
      <w:r w:rsidRPr="0017217F">
        <w:rPr>
          <w:color w:val="231F20"/>
          <w:lang w:val="en-GB"/>
        </w:rPr>
        <w:t>Risk and return are inherently linked, and an appropriate level of investment risk is required to achieve the Fund's funding objectives. </w:t>
      </w:r>
    </w:p>
    <w:p w14:paraId="6AC4576D" w14:textId="77777777" w:rsidR="0017217F" w:rsidRDefault="00AB6EDC" w:rsidP="0085675A">
      <w:pPr>
        <w:pStyle w:val="BodyText"/>
        <w:numPr>
          <w:ilvl w:val="0"/>
          <w:numId w:val="54"/>
        </w:numPr>
        <w:spacing w:before="120" w:after="120"/>
        <w:ind w:right="1280"/>
        <w:jc w:val="both"/>
        <w:rPr>
          <w:color w:val="231F20"/>
          <w:lang w:val="en-GB"/>
        </w:rPr>
      </w:pPr>
      <w:r w:rsidRPr="0017217F">
        <w:rPr>
          <w:color w:val="231F20"/>
          <w:lang w:val="en-GB"/>
        </w:rPr>
        <w:t>The Fund's investment strategy should take account of the Fund's funding position, liability profile, maturity and cashflow requirements. </w:t>
      </w:r>
    </w:p>
    <w:p w14:paraId="086017B1" w14:textId="77777777" w:rsidR="0017217F" w:rsidRDefault="00AB6EDC" w:rsidP="0085675A">
      <w:pPr>
        <w:pStyle w:val="BodyText"/>
        <w:numPr>
          <w:ilvl w:val="0"/>
          <w:numId w:val="54"/>
        </w:numPr>
        <w:spacing w:before="120" w:after="120"/>
        <w:ind w:right="1280"/>
        <w:jc w:val="both"/>
        <w:rPr>
          <w:color w:val="231F20"/>
          <w:lang w:val="en-GB"/>
        </w:rPr>
      </w:pPr>
      <w:r w:rsidRPr="0017217F">
        <w:rPr>
          <w:color w:val="231F20"/>
          <w:lang w:val="en-GB"/>
        </w:rPr>
        <w:t>Maintaining adequate liquidity is an important consideration in ensuring that pension benefits can be paid when due. </w:t>
      </w:r>
    </w:p>
    <w:p w14:paraId="1FBA6C95" w14:textId="77777777" w:rsidR="0017217F" w:rsidRDefault="00AB6EDC" w:rsidP="0085675A">
      <w:pPr>
        <w:pStyle w:val="BodyText"/>
        <w:numPr>
          <w:ilvl w:val="0"/>
          <w:numId w:val="54"/>
        </w:numPr>
        <w:spacing w:before="120" w:after="120"/>
        <w:ind w:right="1280"/>
        <w:jc w:val="both"/>
        <w:rPr>
          <w:color w:val="231F20"/>
          <w:lang w:val="en-GB"/>
        </w:rPr>
      </w:pPr>
      <w:r w:rsidRPr="0017217F">
        <w:rPr>
          <w:color w:val="231F20"/>
          <w:lang w:val="en-GB"/>
        </w:rPr>
        <w:lastRenderedPageBreak/>
        <w:t>Environmental, social and governance factors can be financially material to long-term investment performance and should be considered as part of the investment process. </w:t>
      </w:r>
    </w:p>
    <w:p w14:paraId="7919736F" w14:textId="77777777" w:rsidR="0017217F" w:rsidRDefault="00AB6EDC" w:rsidP="0085675A">
      <w:pPr>
        <w:pStyle w:val="BodyText"/>
        <w:numPr>
          <w:ilvl w:val="0"/>
          <w:numId w:val="54"/>
        </w:numPr>
        <w:spacing w:before="120" w:after="120"/>
        <w:ind w:right="1280"/>
        <w:jc w:val="both"/>
        <w:rPr>
          <w:color w:val="231F20"/>
          <w:lang w:val="en-GB"/>
        </w:rPr>
      </w:pPr>
      <w:r w:rsidRPr="0017217F">
        <w:rPr>
          <w:color w:val="231F20"/>
          <w:lang w:val="en-GB"/>
        </w:rPr>
        <w:t>Effective stewardship and active ownership can help protect and enhance long-term shareholder value. </w:t>
      </w:r>
    </w:p>
    <w:p w14:paraId="3E1D4E9E" w14:textId="77777777" w:rsidR="00AB6AA7" w:rsidRDefault="00AB6EDC" w:rsidP="0085675A">
      <w:pPr>
        <w:pStyle w:val="BodyText"/>
        <w:numPr>
          <w:ilvl w:val="0"/>
          <w:numId w:val="54"/>
        </w:numPr>
        <w:spacing w:before="120" w:after="120"/>
        <w:ind w:right="1280"/>
        <w:jc w:val="both"/>
        <w:rPr>
          <w:color w:val="231F20"/>
          <w:lang w:val="en-GB"/>
        </w:rPr>
      </w:pPr>
      <w:r w:rsidRPr="0017217F">
        <w:rPr>
          <w:color w:val="231F20"/>
          <w:lang w:val="en-GB"/>
        </w:rPr>
        <w:t>Working collaboratively with the Fund's asset pool can improve efficiency, deliver economies of scale and strengthen stewardship and responsible investment outcomes. </w:t>
      </w:r>
    </w:p>
    <w:p w14:paraId="46A1BBF6" w14:textId="291C4F5C" w:rsidR="00060FA7" w:rsidRPr="00AB6AA7" w:rsidRDefault="00AB6EDC" w:rsidP="0085675A">
      <w:pPr>
        <w:pStyle w:val="BodyText"/>
        <w:numPr>
          <w:ilvl w:val="0"/>
          <w:numId w:val="54"/>
        </w:numPr>
        <w:spacing w:before="120" w:after="120"/>
        <w:ind w:right="1280"/>
        <w:jc w:val="both"/>
        <w:rPr>
          <w:color w:val="231F20"/>
          <w:lang w:val="en-GB"/>
        </w:rPr>
      </w:pPr>
      <w:r w:rsidRPr="00AB6AA7">
        <w:rPr>
          <w:color w:val="231F20"/>
          <w:lang w:val="en-GB"/>
        </w:rPr>
        <w:t xml:space="preserve">The Fund should regularly review its investment strategy to ensure it remains appropriate </w:t>
      </w:r>
      <w:proofErr w:type="gramStart"/>
      <w:r w:rsidRPr="00AB6AA7">
        <w:rPr>
          <w:color w:val="231F20"/>
          <w:lang w:val="en-GB"/>
        </w:rPr>
        <w:t>in light of</w:t>
      </w:r>
      <w:proofErr w:type="gramEnd"/>
      <w:r w:rsidRPr="00AB6AA7">
        <w:rPr>
          <w:color w:val="231F20"/>
          <w:lang w:val="en-GB"/>
        </w:rPr>
        <w:t xml:space="preserve"> changes to funding, liabilities, regulation and market conditions. </w:t>
      </w:r>
    </w:p>
    <w:p w14:paraId="3D7D8D9D" w14:textId="3AF09256" w:rsidR="00ED1CB4" w:rsidRPr="00ED1CB4" w:rsidRDefault="00AB6EDC" w:rsidP="0085675A">
      <w:pPr>
        <w:pStyle w:val="BodyText"/>
        <w:spacing w:before="120" w:after="120"/>
        <w:ind w:left="357" w:right="1280"/>
        <w:jc w:val="both"/>
        <w:rPr>
          <w:lang w:val="en-GB"/>
        </w:rPr>
      </w:pPr>
      <w:r w:rsidRPr="00C467F4">
        <w:rPr>
          <w:lang w:val="en-GB"/>
        </w:rPr>
        <w:t>These beliefs are reviewed periodically and may be updated where appropriate to reflect changes in the Fund's circumstances. </w:t>
      </w:r>
    </w:p>
    <w:p w14:paraId="1DA42327" w14:textId="48E903D6" w:rsidR="00B174FF" w:rsidRPr="00D735D4" w:rsidRDefault="00060FA7" w:rsidP="0085675A">
      <w:pPr>
        <w:pStyle w:val="Heading2"/>
        <w:numPr>
          <w:ilvl w:val="0"/>
          <w:numId w:val="10"/>
        </w:numPr>
        <w:spacing w:before="360" w:after="240"/>
        <w:ind w:left="714" w:right="1280" w:hanging="357"/>
        <w:rPr>
          <w:color w:val="F3007E"/>
          <w:spacing w:val="-2"/>
        </w:rPr>
      </w:pPr>
      <w:r w:rsidRPr="00D735D4">
        <w:rPr>
          <w:color w:val="F3007E"/>
          <w:spacing w:val="-2"/>
        </w:rPr>
        <w:t>Strategic Asset Allocation</w:t>
      </w:r>
    </w:p>
    <w:p w14:paraId="7D5C9CA2" w14:textId="23BA04BA" w:rsidR="002510FF" w:rsidRDefault="00060FA7" w:rsidP="0085675A">
      <w:pPr>
        <w:pStyle w:val="Heading4"/>
        <w:tabs>
          <w:tab w:val="left" w:pos="709"/>
        </w:tabs>
        <w:spacing w:before="240" w:after="240"/>
        <w:ind w:left="284" w:right="1280" w:firstLine="0"/>
        <w:rPr>
          <w:color w:val="231F20"/>
        </w:rPr>
      </w:pPr>
      <w:r w:rsidRPr="000574CA">
        <w:rPr>
          <w:color w:val="231F20"/>
        </w:rPr>
        <w:t xml:space="preserve">6.1 </w:t>
      </w:r>
      <w:r w:rsidR="003C2A69">
        <w:rPr>
          <w:color w:val="231F20"/>
        </w:rPr>
        <w:t>Investing Fund Money</w:t>
      </w:r>
      <w:r w:rsidR="003C2A69" w:rsidRPr="000574CA">
        <w:rPr>
          <w:color w:val="231F20"/>
        </w:rPr>
        <w:t xml:space="preserve"> </w:t>
      </w:r>
      <w:r w:rsidR="00F47EDB" w:rsidRPr="000574CA">
        <w:rPr>
          <w:color w:val="231F20"/>
        </w:rPr>
        <w:t>in a Wide Variety of Investments</w:t>
      </w:r>
    </w:p>
    <w:p w14:paraId="04BF1F0D" w14:textId="77777777" w:rsidR="00696D5C" w:rsidRDefault="002510FF" w:rsidP="0085675A">
      <w:pPr>
        <w:pStyle w:val="BodyText"/>
        <w:spacing w:before="120" w:after="120"/>
        <w:ind w:left="357" w:right="1280"/>
        <w:jc w:val="both"/>
        <w:rPr>
          <w:color w:val="231F20"/>
          <w:lang w:val="en-GB"/>
        </w:rPr>
      </w:pPr>
      <w:r w:rsidRPr="002510FF">
        <w:rPr>
          <w:color w:val="231F20"/>
          <w:lang w:val="en-GB"/>
        </w:rPr>
        <w:t>The Committee seeks to ensure that the Fund’s investments are appropriate, well understood, and consistent with the knowledge and skills requirements set out in relevant legislation. In doing so, the Committee will have regard to the suitability of investments in the context of the Fund’s objectives, risk profile, and liabilities. </w:t>
      </w:r>
    </w:p>
    <w:p w14:paraId="62083F38" w14:textId="520429A9" w:rsidR="002510FF" w:rsidRPr="002510FF" w:rsidRDefault="002510FF" w:rsidP="0085675A">
      <w:pPr>
        <w:pStyle w:val="BodyText"/>
        <w:spacing w:before="120" w:after="120"/>
        <w:ind w:left="357" w:right="1280"/>
        <w:jc w:val="both"/>
        <w:rPr>
          <w:color w:val="231F20"/>
          <w:lang w:val="en-GB"/>
        </w:rPr>
      </w:pPr>
      <w:r w:rsidRPr="002510FF">
        <w:rPr>
          <w:color w:val="231F20"/>
          <w:lang w:val="en-GB"/>
        </w:rPr>
        <w:t>In particular, the Committee will consider investments that:</w:t>
      </w:r>
    </w:p>
    <w:p w14:paraId="0BDACF6C" w14:textId="77777777" w:rsidR="007220FB" w:rsidRDefault="002510FF" w:rsidP="0085675A">
      <w:pPr>
        <w:pStyle w:val="BodyText"/>
        <w:numPr>
          <w:ilvl w:val="0"/>
          <w:numId w:val="54"/>
        </w:numPr>
        <w:spacing w:before="120" w:after="120"/>
        <w:ind w:right="1280"/>
        <w:jc w:val="both"/>
        <w:rPr>
          <w:color w:val="231F20"/>
          <w:lang w:val="en-GB"/>
        </w:rPr>
      </w:pPr>
      <w:r w:rsidRPr="002510FF">
        <w:rPr>
          <w:color w:val="231F20"/>
          <w:lang w:val="en-GB"/>
        </w:rPr>
        <w:t>are sufficiently understood by the Committee, having regard to the knowledge and skills requirements set out in legislation; </w:t>
      </w:r>
    </w:p>
    <w:p w14:paraId="677C8308" w14:textId="77777777" w:rsidR="007220FB" w:rsidRDefault="002510FF" w:rsidP="0085675A">
      <w:pPr>
        <w:pStyle w:val="BodyText"/>
        <w:numPr>
          <w:ilvl w:val="0"/>
          <w:numId w:val="54"/>
        </w:numPr>
        <w:spacing w:before="120" w:after="120"/>
        <w:ind w:right="1280"/>
        <w:jc w:val="both"/>
        <w:rPr>
          <w:color w:val="231F20"/>
          <w:lang w:val="en-GB"/>
        </w:rPr>
      </w:pPr>
      <w:r w:rsidRPr="007220FB">
        <w:rPr>
          <w:color w:val="231F20"/>
          <w:lang w:val="en-GB"/>
        </w:rPr>
        <w:t>are consistent with the Fund’s risk and return objectives; </w:t>
      </w:r>
    </w:p>
    <w:p w14:paraId="08DBD1E4" w14:textId="1DFCD53E" w:rsidR="002B09D7" w:rsidRDefault="002510FF" w:rsidP="0085675A">
      <w:pPr>
        <w:pStyle w:val="BodyText"/>
        <w:numPr>
          <w:ilvl w:val="0"/>
          <w:numId w:val="54"/>
        </w:numPr>
        <w:spacing w:before="120" w:after="120"/>
        <w:ind w:right="1280"/>
        <w:jc w:val="both"/>
        <w:rPr>
          <w:color w:val="231F20"/>
          <w:lang w:val="en-GB"/>
        </w:rPr>
      </w:pPr>
      <w:r w:rsidRPr="007220FB">
        <w:rPr>
          <w:color w:val="231F20"/>
          <w:lang w:val="en-GB"/>
        </w:rPr>
        <w:t>make a meaningful contribution to the portfolio by improving overall return and/or risk characteristics and</w:t>
      </w:r>
      <w:r w:rsidR="002B09D7">
        <w:rPr>
          <w:color w:val="231F20"/>
          <w:lang w:val="en-GB"/>
        </w:rPr>
        <w:t>;</w:t>
      </w:r>
      <w:r w:rsidRPr="007220FB">
        <w:rPr>
          <w:color w:val="231F20"/>
          <w:lang w:val="en-GB"/>
        </w:rPr>
        <w:t> </w:t>
      </w:r>
    </w:p>
    <w:p w14:paraId="79846E5A" w14:textId="77777777" w:rsidR="00696D5C" w:rsidRDefault="002B09D7" w:rsidP="0085675A">
      <w:pPr>
        <w:pStyle w:val="BodyText"/>
        <w:numPr>
          <w:ilvl w:val="0"/>
          <w:numId w:val="54"/>
        </w:numPr>
        <w:spacing w:before="120" w:after="120"/>
        <w:ind w:right="1280"/>
        <w:jc w:val="both"/>
        <w:rPr>
          <w:color w:val="231F20"/>
          <w:lang w:val="en-GB"/>
        </w:rPr>
      </w:pPr>
      <w:r>
        <w:rPr>
          <w:color w:val="231F20"/>
          <w:lang w:val="en-GB"/>
        </w:rPr>
        <w:t>s</w:t>
      </w:r>
      <w:r w:rsidR="002510FF" w:rsidRPr="002B09D7">
        <w:rPr>
          <w:color w:val="231F20"/>
          <w:lang w:val="en-GB"/>
        </w:rPr>
        <w:t>upport diversification through exposure to a broad range of asset classes. </w:t>
      </w:r>
    </w:p>
    <w:p w14:paraId="4E8BDE49" w14:textId="081787F7" w:rsidR="004507B3" w:rsidRDefault="002510FF" w:rsidP="0085675A">
      <w:pPr>
        <w:pStyle w:val="BodyText"/>
        <w:spacing w:before="120" w:after="120"/>
        <w:ind w:left="284" w:right="1280"/>
        <w:jc w:val="both"/>
        <w:rPr>
          <w:color w:val="231F20"/>
          <w:lang w:val="en-GB"/>
        </w:rPr>
      </w:pPr>
      <w:r w:rsidRPr="00696D5C">
        <w:rPr>
          <w:color w:val="231F20"/>
          <w:lang w:val="en-GB"/>
        </w:rPr>
        <w:t>The Fund may invest in both public and private global markets. This includes a wide variety of asset classes such as equities, fixed income, cash, property, infrastructure, and other alternative asset classes. </w:t>
      </w:r>
    </w:p>
    <w:p w14:paraId="09059E47" w14:textId="77777777" w:rsidR="007C3198" w:rsidRDefault="007C3198" w:rsidP="0085675A">
      <w:pPr>
        <w:pStyle w:val="BodyText"/>
        <w:spacing w:before="120" w:after="120"/>
        <w:ind w:left="284" w:right="1280"/>
        <w:jc w:val="both"/>
        <w:rPr>
          <w:color w:val="231F20"/>
          <w:lang w:val="en-GB"/>
        </w:rPr>
      </w:pPr>
    </w:p>
    <w:p w14:paraId="0546005B" w14:textId="77777777" w:rsidR="007C3198" w:rsidRDefault="007C3198" w:rsidP="0085675A">
      <w:pPr>
        <w:pStyle w:val="BodyText"/>
        <w:spacing w:before="120" w:after="120"/>
        <w:ind w:left="284" w:right="1280"/>
        <w:jc w:val="both"/>
        <w:rPr>
          <w:color w:val="231F20"/>
          <w:lang w:val="en-GB"/>
        </w:rPr>
      </w:pPr>
    </w:p>
    <w:p w14:paraId="2F276F09" w14:textId="77777777" w:rsidR="007C3198" w:rsidRDefault="007C3198" w:rsidP="0085675A">
      <w:pPr>
        <w:pStyle w:val="BodyText"/>
        <w:spacing w:before="120" w:after="120"/>
        <w:ind w:left="284" w:right="1280"/>
        <w:jc w:val="both"/>
        <w:rPr>
          <w:color w:val="231F20"/>
          <w:lang w:val="en-GB"/>
        </w:rPr>
      </w:pPr>
    </w:p>
    <w:p w14:paraId="7EBD5174" w14:textId="77777777" w:rsidR="007C3198" w:rsidRDefault="007C3198" w:rsidP="0085675A">
      <w:pPr>
        <w:pStyle w:val="BodyText"/>
        <w:spacing w:before="120" w:after="120"/>
        <w:ind w:left="284" w:right="1280"/>
        <w:jc w:val="both"/>
        <w:rPr>
          <w:color w:val="231F20"/>
          <w:lang w:val="en-GB"/>
        </w:rPr>
      </w:pPr>
    </w:p>
    <w:p w14:paraId="2C35AAC2" w14:textId="77777777" w:rsidR="007C3198" w:rsidRDefault="007C3198" w:rsidP="0085675A">
      <w:pPr>
        <w:pStyle w:val="BodyText"/>
        <w:spacing w:before="120" w:after="120"/>
        <w:ind w:left="284" w:right="1280"/>
        <w:jc w:val="both"/>
        <w:rPr>
          <w:color w:val="231F20"/>
          <w:lang w:val="en-GB"/>
        </w:rPr>
      </w:pPr>
    </w:p>
    <w:p w14:paraId="594E75A5" w14:textId="77777777" w:rsidR="007C3198" w:rsidRDefault="007C3198" w:rsidP="0085675A">
      <w:pPr>
        <w:pStyle w:val="BodyText"/>
        <w:spacing w:before="120" w:after="120"/>
        <w:ind w:left="284" w:right="1280"/>
        <w:jc w:val="both"/>
        <w:rPr>
          <w:color w:val="231F20"/>
          <w:lang w:val="en-GB"/>
        </w:rPr>
      </w:pPr>
    </w:p>
    <w:p w14:paraId="6383D878" w14:textId="77777777" w:rsidR="007C3198" w:rsidRDefault="007C3198" w:rsidP="0085675A">
      <w:pPr>
        <w:pStyle w:val="BodyText"/>
        <w:spacing w:before="120" w:after="120"/>
        <w:ind w:left="284" w:right="1280"/>
        <w:jc w:val="both"/>
        <w:rPr>
          <w:color w:val="231F20"/>
          <w:lang w:val="en-GB"/>
        </w:rPr>
      </w:pPr>
    </w:p>
    <w:p w14:paraId="2EB6D5C6" w14:textId="77777777" w:rsidR="007C3198" w:rsidRDefault="007C3198" w:rsidP="0085675A">
      <w:pPr>
        <w:pStyle w:val="BodyText"/>
        <w:spacing w:before="120" w:after="120"/>
        <w:ind w:left="284" w:right="1280"/>
        <w:jc w:val="both"/>
        <w:rPr>
          <w:color w:val="231F20"/>
          <w:lang w:val="en-GB"/>
        </w:rPr>
      </w:pPr>
    </w:p>
    <w:p w14:paraId="5DD83D59" w14:textId="77777777" w:rsidR="007C3198" w:rsidRDefault="007C3198" w:rsidP="0085675A">
      <w:pPr>
        <w:pStyle w:val="BodyText"/>
        <w:spacing w:before="120" w:after="120"/>
        <w:ind w:left="284" w:right="1280"/>
        <w:jc w:val="both"/>
        <w:rPr>
          <w:color w:val="231F20"/>
          <w:lang w:val="en-GB"/>
        </w:rPr>
      </w:pPr>
    </w:p>
    <w:p w14:paraId="3008C1D1" w14:textId="77777777" w:rsidR="007C3198" w:rsidRPr="00D04E45" w:rsidRDefault="007C3198" w:rsidP="0085675A">
      <w:pPr>
        <w:pStyle w:val="BodyText"/>
        <w:spacing w:before="120" w:after="120"/>
        <w:ind w:left="284" w:right="1280"/>
        <w:jc w:val="both"/>
        <w:rPr>
          <w:color w:val="231F20"/>
          <w:lang w:val="en-GB"/>
        </w:rPr>
      </w:pPr>
    </w:p>
    <w:p w14:paraId="0BD9C671" w14:textId="7B2C2A1D" w:rsidR="00867D4C" w:rsidRPr="00456DFA" w:rsidRDefault="002510FF" w:rsidP="0085675A">
      <w:pPr>
        <w:pStyle w:val="Heading4"/>
        <w:tabs>
          <w:tab w:val="left" w:pos="709"/>
        </w:tabs>
        <w:spacing w:before="240" w:after="240"/>
        <w:ind w:left="284" w:right="1280" w:firstLine="0"/>
        <w:rPr>
          <w:color w:val="231F20"/>
        </w:rPr>
      </w:pPr>
      <w:r w:rsidRPr="00456DFA">
        <w:rPr>
          <w:color w:val="231F20"/>
        </w:rPr>
        <w:t>6.2 Strategic Asset Allocation</w:t>
      </w:r>
    </w:p>
    <w:p w14:paraId="0A4D4445" w14:textId="5BFE22F5" w:rsidR="00861540" w:rsidRDefault="00861540" w:rsidP="0085675A">
      <w:pPr>
        <w:pStyle w:val="BodyText"/>
        <w:spacing w:before="120" w:after="120"/>
        <w:ind w:left="284" w:right="1280"/>
        <w:jc w:val="both"/>
        <w:rPr>
          <w:color w:val="231F20"/>
          <w:lang w:val="en-GB"/>
        </w:rPr>
      </w:pPr>
      <w:r w:rsidRPr="00861540">
        <w:rPr>
          <w:color w:val="231F20"/>
          <w:lang w:val="en-GB"/>
        </w:rPr>
        <w:t>The Committee determined target allocations to each asset class which it believes to be best suited to meeting the long-term objectives of the Fund. The target asset allocations and tolerance ranges are shown in the table below. </w:t>
      </w:r>
    </w:p>
    <w:p w14:paraId="244C8DCD" w14:textId="77777777" w:rsidR="00A629DE" w:rsidRPr="00861540" w:rsidRDefault="00A629DE" w:rsidP="0085675A">
      <w:pPr>
        <w:pStyle w:val="BodyText"/>
        <w:spacing w:before="120" w:after="120"/>
        <w:ind w:left="284" w:right="1280"/>
        <w:jc w:val="both"/>
        <w:rPr>
          <w:color w:val="231F20"/>
          <w:lang w:val="en-GB"/>
        </w:rPr>
      </w:pPr>
    </w:p>
    <w:p w14:paraId="5140D026" w14:textId="77777777" w:rsidR="00861540" w:rsidRPr="00861540" w:rsidRDefault="00861540" w:rsidP="0085675A">
      <w:pPr>
        <w:pStyle w:val="BodyText"/>
        <w:spacing w:before="1" w:line="230" w:lineRule="auto"/>
        <w:ind w:left="155" w:right="1280"/>
        <w:rPr>
          <w:color w:val="231F20"/>
          <w:lang w:val="en-GB"/>
        </w:rPr>
      </w:pPr>
      <w:r w:rsidRPr="00861540">
        <w:rPr>
          <w:color w:val="231F20"/>
          <w:lang w:val="en-GB"/>
        </w:rPr>
        <w:t> </w:t>
      </w:r>
    </w:p>
    <w:tbl>
      <w:tblPr>
        <w:tblW w:w="8080" w:type="dxa"/>
        <w:tblInd w:w="276" w:type="dxa"/>
        <w:tblBorders>
          <w:top w:val="outset" w:sz="6" w:space="0" w:color="auto"/>
          <w:left w:val="outset" w:sz="6" w:space="0" w:color="auto"/>
          <w:bottom w:val="outset" w:sz="6" w:space="0" w:color="auto"/>
          <w:right w:val="outset" w:sz="6" w:space="0" w:color="auto"/>
        </w:tblBorders>
        <w:tblCellMar>
          <w:top w:w="60" w:type="dxa"/>
          <w:left w:w="60" w:type="dxa"/>
          <w:bottom w:w="60" w:type="dxa"/>
          <w:right w:w="60" w:type="dxa"/>
        </w:tblCellMar>
        <w:tblLook w:val="04A0" w:firstRow="1" w:lastRow="0" w:firstColumn="1" w:lastColumn="0" w:noHBand="0" w:noVBand="1"/>
      </w:tblPr>
      <w:tblGrid>
        <w:gridCol w:w="2995"/>
        <w:gridCol w:w="2809"/>
        <w:gridCol w:w="2276"/>
      </w:tblGrid>
      <w:tr w:rsidR="0023130E" w14:paraId="25B9AC39" w14:textId="77777777" w:rsidTr="000574CA">
        <w:tc>
          <w:tcPr>
            <w:tcW w:w="3024" w:type="dxa"/>
            <w:tcBorders>
              <w:top w:val="single" w:sz="6" w:space="0" w:color="000000"/>
              <w:left w:val="single" w:sz="6" w:space="0" w:color="000000"/>
              <w:bottom w:val="single" w:sz="6" w:space="0" w:color="000000"/>
              <w:right w:val="single" w:sz="6" w:space="0" w:color="000000"/>
            </w:tcBorders>
            <w:shd w:val="clear" w:color="auto" w:fill="33143D"/>
            <w:vAlign w:val="center"/>
            <w:hideMark/>
          </w:tcPr>
          <w:p w14:paraId="3590DD92" w14:textId="77777777" w:rsidR="0023130E" w:rsidRDefault="0023130E" w:rsidP="0085675A">
            <w:pPr>
              <w:ind w:right="1280"/>
              <w:rPr>
                <w:kern w:val="2"/>
                <w:lang w:val="en-GB" w:eastAsia="en-GB"/>
                <w14:ligatures w14:val="standardContextual"/>
              </w:rPr>
            </w:pPr>
            <w:r>
              <w:rPr>
                <w:b/>
                <w:bCs/>
                <w:color w:val="FFFFFF"/>
              </w:rPr>
              <w:t>Asset Class</w:t>
            </w:r>
          </w:p>
        </w:tc>
        <w:tc>
          <w:tcPr>
            <w:tcW w:w="2850" w:type="dxa"/>
            <w:tcBorders>
              <w:top w:val="single" w:sz="6" w:space="0" w:color="000000"/>
              <w:left w:val="single" w:sz="6" w:space="0" w:color="000000"/>
              <w:bottom w:val="single" w:sz="6" w:space="0" w:color="000000"/>
              <w:right w:val="single" w:sz="6" w:space="0" w:color="000000"/>
            </w:tcBorders>
            <w:shd w:val="clear" w:color="auto" w:fill="33143D"/>
            <w:vAlign w:val="center"/>
            <w:hideMark/>
          </w:tcPr>
          <w:p w14:paraId="119104C8" w14:textId="77777777" w:rsidR="0023130E" w:rsidRDefault="0023130E" w:rsidP="0085675A">
            <w:pPr>
              <w:ind w:right="1280"/>
              <w:jc w:val="center"/>
            </w:pPr>
            <w:r>
              <w:rPr>
                <w:b/>
                <w:bCs/>
                <w:color w:val="FFFFFF"/>
              </w:rPr>
              <w:t>Strategic Asset Allocation</w:t>
            </w:r>
          </w:p>
        </w:tc>
        <w:tc>
          <w:tcPr>
            <w:tcW w:w="2206" w:type="dxa"/>
            <w:tcBorders>
              <w:top w:val="single" w:sz="6" w:space="0" w:color="000000"/>
              <w:left w:val="single" w:sz="6" w:space="0" w:color="000000"/>
              <w:bottom w:val="single" w:sz="6" w:space="0" w:color="000000"/>
              <w:right w:val="single" w:sz="6" w:space="0" w:color="000000"/>
            </w:tcBorders>
            <w:shd w:val="clear" w:color="auto" w:fill="33143D"/>
            <w:vAlign w:val="center"/>
            <w:hideMark/>
          </w:tcPr>
          <w:p w14:paraId="03711EDD" w14:textId="1AF9D664" w:rsidR="0023130E" w:rsidRDefault="0023130E" w:rsidP="0085675A">
            <w:pPr>
              <w:ind w:right="1280"/>
              <w:jc w:val="center"/>
            </w:pPr>
            <w:r>
              <w:rPr>
                <w:b/>
                <w:bCs/>
                <w:color w:val="FFFFFF"/>
              </w:rPr>
              <w:t>Tolerance Range</w:t>
            </w:r>
            <w:r w:rsidR="000574CA">
              <w:rPr>
                <w:b/>
                <w:bCs/>
                <w:color w:val="FFFFFF"/>
              </w:rPr>
              <w:t>s</w:t>
            </w:r>
          </w:p>
        </w:tc>
      </w:tr>
      <w:tr w:rsidR="00002754" w14:paraId="4B013B12"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5F10D96D" w14:textId="77777777" w:rsidR="00002754" w:rsidRDefault="00002754" w:rsidP="0085675A">
            <w:pPr>
              <w:ind w:right="1280"/>
            </w:pPr>
            <w:r>
              <w:t>Listed equity</w:t>
            </w:r>
          </w:p>
        </w:tc>
        <w:tc>
          <w:tcPr>
            <w:tcW w:w="0" w:type="auto"/>
            <w:tcBorders>
              <w:top w:val="single" w:sz="6" w:space="0" w:color="000000"/>
              <w:left w:val="single" w:sz="6" w:space="0" w:color="000000"/>
              <w:bottom w:val="single" w:sz="6" w:space="0" w:color="000000"/>
              <w:right w:val="single" w:sz="6" w:space="0" w:color="000000"/>
            </w:tcBorders>
            <w:hideMark/>
          </w:tcPr>
          <w:p w14:paraId="247218D2" w14:textId="7681915C" w:rsidR="00002754" w:rsidRPr="00A03188" w:rsidRDefault="00002754" w:rsidP="0085675A">
            <w:pPr>
              <w:ind w:right="1280"/>
              <w:jc w:val="center"/>
            </w:pPr>
            <w:r w:rsidRPr="00D07D05">
              <w:t>48%</w:t>
            </w:r>
          </w:p>
        </w:tc>
        <w:tc>
          <w:tcPr>
            <w:tcW w:w="2206" w:type="dxa"/>
            <w:tcBorders>
              <w:top w:val="single" w:sz="6" w:space="0" w:color="000000"/>
              <w:left w:val="single" w:sz="6" w:space="0" w:color="000000"/>
              <w:bottom w:val="single" w:sz="6" w:space="0" w:color="000000"/>
              <w:right w:val="single" w:sz="6" w:space="0" w:color="000000"/>
            </w:tcBorders>
            <w:hideMark/>
          </w:tcPr>
          <w:p w14:paraId="482EEB2F" w14:textId="513B6156" w:rsidR="00002754" w:rsidRPr="00A03188" w:rsidRDefault="00002754" w:rsidP="0085675A">
            <w:pPr>
              <w:ind w:right="1280"/>
              <w:jc w:val="center"/>
            </w:pPr>
            <w:r w:rsidRPr="00D07D05">
              <w:t>38</w:t>
            </w:r>
            <w:proofErr w:type="gramStart"/>
            <w:r w:rsidRPr="00D07D05">
              <w:t>%  -</w:t>
            </w:r>
            <w:proofErr w:type="gramEnd"/>
            <w:r w:rsidRPr="00D07D05">
              <w:t xml:space="preserve"> 58%</w:t>
            </w:r>
          </w:p>
        </w:tc>
      </w:tr>
      <w:tr w:rsidR="00002754" w14:paraId="32CCA132"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094408F2" w14:textId="77777777" w:rsidR="00002754" w:rsidRDefault="00002754" w:rsidP="0085675A">
            <w:pPr>
              <w:ind w:right="1280"/>
            </w:pPr>
            <w:r>
              <w:t>Private equity</w:t>
            </w:r>
          </w:p>
        </w:tc>
        <w:tc>
          <w:tcPr>
            <w:tcW w:w="0" w:type="auto"/>
            <w:tcBorders>
              <w:top w:val="single" w:sz="6" w:space="0" w:color="000000"/>
              <w:left w:val="single" w:sz="6" w:space="0" w:color="000000"/>
              <w:bottom w:val="single" w:sz="6" w:space="0" w:color="000000"/>
              <w:right w:val="single" w:sz="6" w:space="0" w:color="000000"/>
            </w:tcBorders>
            <w:hideMark/>
          </w:tcPr>
          <w:p w14:paraId="1217D281" w14:textId="4329A400" w:rsidR="00002754" w:rsidRPr="00A03188" w:rsidRDefault="00002754" w:rsidP="0085675A">
            <w:pPr>
              <w:ind w:right="1280"/>
              <w:jc w:val="center"/>
            </w:pPr>
            <w:r w:rsidRPr="00D07D05">
              <w:t>9%</w:t>
            </w:r>
          </w:p>
        </w:tc>
        <w:tc>
          <w:tcPr>
            <w:tcW w:w="2206" w:type="dxa"/>
            <w:tcBorders>
              <w:top w:val="single" w:sz="6" w:space="0" w:color="000000"/>
              <w:left w:val="single" w:sz="6" w:space="0" w:color="000000"/>
              <w:bottom w:val="single" w:sz="6" w:space="0" w:color="000000"/>
              <w:right w:val="single" w:sz="6" w:space="0" w:color="000000"/>
            </w:tcBorders>
            <w:hideMark/>
          </w:tcPr>
          <w:p w14:paraId="36F3673F" w14:textId="2A723E32" w:rsidR="00002754" w:rsidRPr="00A03188" w:rsidRDefault="00002754" w:rsidP="0085675A">
            <w:pPr>
              <w:ind w:right="1280"/>
              <w:jc w:val="center"/>
            </w:pPr>
            <w:r w:rsidRPr="00D07D05">
              <w:t>5</w:t>
            </w:r>
            <w:proofErr w:type="gramStart"/>
            <w:r w:rsidRPr="00D07D05">
              <w:t>%  -</w:t>
            </w:r>
            <w:proofErr w:type="gramEnd"/>
            <w:r w:rsidRPr="00D07D05">
              <w:t xml:space="preserve"> 15%</w:t>
            </w:r>
          </w:p>
        </w:tc>
      </w:tr>
      <w:tr w:rsidR="00002754" w14:paraId="62AEDE50"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6F50D5AD" w14:textId="77777777" w:rsidR="00002754" w:rsidRDefault="00002754" w:rsidP="0085675A">
            <w:pPr>
              <w:ind w:right="1280"/>
            </w:pPr>
            <w:r>
              <w:t>Private credit</w:t>
            </w:r>
          </w:p>
        </w:tc>
        <w:tc>
          <w:tcPr>
            <w:tcW w:w="0" w:type="auto"/>
            <w:tcBorders>
              <w:top w:val="single" w:sz="6" w:space="0" w:color="000000"/>
              <w:left w:val="single" w:sz="6" w:space="0" w:color="000000"/>
              <w:bottom w:val="single" w:sz="6" w:space="0" w:color="000000"/>
              <w:right w:val="single" w:sz="6" w:space="0" w:color="000000"/>
            </w:tcBorders>
            <w:hideMark/>
          </w:tcPr>
          <w:p w14:paraId="0B2237E0" w14:textId="629AEDD0" w:rsidR="00002754" w:rsidRPr="00A03188" w:rsidRDefault="00002754" w:rsidP="0085675A">
            <w:pPr>
              <w:ind w:right="1280"/>
              <w:jc w:val="center"/>
            </w:pPr>
            <w:r w:rsidRPr="00D07D05">
              <w:t>0%</w:t>
            </w:r>
          </w:p>
        </w:tc>
        <w:tc>
          <w:tcPr>
            <w:tcW w:w="2206" w:type="dxa"/>
            <w:tcBorders>
              <w:top w:val="single" w:sz="6" w:space="0" w:color="000000"/>
              <w:left w:val="single" w:sz="6" w:space="0" w:color="000000"/>
              <w:bottom w:val="single" w:sz="6" w:space="0" w:color="000000"/>
              <w:right w:val="single" w:sz="6" w:space="0" w:color="000000"/>
            </w:tcBorders>
            <w:hideMark/>
          </w:tcPr>
          <w:p w14:paraId="3AC640C0" w14:textId="22FF20E2" w:rsidR="00002754" w:rsidRPr="00A03188" w:rsidRDefault="00002754" w:rsidP="0085675A">
            <w:pPr>
              <w:ind w:right="1280"/>
              <w:jc w:val="center"/>
            </w:pPr>
            <w:r w:rsidRPr="00D07D05">
              <w:t>0%</w:t>
            </w:r>
          </w:p>
        </w:tc>
      </w:tr>
      <w:tr w:rsidR="00002754" w14:paraId="02C04CB5"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699397B9" w14:textId="77777777" w:rsidR="00002754" w:rsidRDefault="00002754" w:rsidP="0085675A">
            <w:pPr>
              <w:ind w:right="1280"/>
            </w:pPr>
            <w:r>
              <w:t>Property / real estate</w:t>
            </w:r>
          </w:p>
        </w:tc>
        <w:tc>
          <w:tcPr>
            <w:tcW w:w="0" w:type="auto"/>
            <w:tcBorders>
              <w:top w:val="single" w:sz="6" w:space="0" w:color="000000"/>
              <w:left w:val="single" w:sz="6" w:space="0" w:color="000000"/>
              <w:bottom w:val="single" w:sz="6" w:space="0" w:color="000000"/>
              <w:right w:val="single" w:sz="6" w:space="0" w:color="000000"/>
            </w:tcBorders>
            <w:hideMark/>
          </w:tcPr>
          <w:p w14:paraId="5E308D4A" w14:textId="1E521517" w:rsidR="00002754" w:rsidRPr="00A03188" w:rsidRDefault="00002754" w:rsidP="0085675A">
            <w:pPr>
              <w:ind w:right="1280"/>
              <w:jc w:val="center"/>
            </w:pPr>
            <w:r w:rsidRPr="00D07D05">
              <w:t>8%</w:t>
            </w:r>
          </w:p>
        </w:tc>
        <w:tc>
          <w:tcPr>
            <w:tcW w:w="2206" w:type="dxa"/>
            <w:tcBorders>
              <w:top w:val="single" w:sz="6" w:space="0" w:color="000000"/>
              <w:left w:val="single" w:sz="6" w:space="0" w:color="000000"/>
              <w:bottom w:val="single" w:sz="6" w:space="0" w:color="000000"/>
              <w:right w:val="single" w:sz="6" w:space="0" w:color="000000"/>
            </w:tcBorders>
            <w:hideMark/>
          </w:tcPr>
          <w:p w14:paraId="07A93E1B" w14:textId="688CEA46" w:rsidR="00002754" w:rsidRPr="00A03188" w:rsidRDefault="00002754" w:rsidP="0085675A">
            <w:pPr>
              <w:ind w:right="1280"/>
              <w:jc w:val="center"/>
            </w:pPr>
            <w:r w:rsidRPr="00D07D05">
              <w:t>6</w:t>
            </w:r>
            <w:proofErr w:type="gramStart"/>
            <w:r w:rsidRPr="00D07D05">
              <w:t>%  -</w:t>
            </w:r>
            <w:proofErr w:type="gramEnd"/>
            <w:r w:rsidRPr="00D07D05">
              <w:t xml:space="preserve"> 10%</w:t>
            </w:r>
          </w:p>
        </w:tc>
      </w:tr>
      <w:tr w:rsidR="00002754" w14:paraId="7473001F"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264B6664" w14:textId="77777777" w:rsidR="00002754" w:rsidRDefault="00002754" w:rsidP="0085675A">
            <w:pPr>
              <w:ind w:right="1280"/>
            </w:pPr>
            <w:r>
              <w:t>Infrastructure</w:t>
            </w:r>
          </w:p>
        </w:tc>
        <w:tc>
          <w:tcPr>
            <w:tcW w:w="0" w:type="auto"/>
            <w:tcBorders>
              <w:top w:val="single" w:sz="6" w:space="0" w:color="000000"/>
              <w:left w:val="single" w:sz="6" w:space="0" w:color="000000"/>
              <w:bottom w:val="single" w:sz="6" w:space="0" w:color="000000"/>
              <w:right w:val="single" w:sz="6" w:space="0" w:color="000000"/>
            </w:tcBorders>
            <w:hideMark/>
          </w:tcPr>
          <w:p w14:paraId="35A3CB5F" w14:textId="20DB66FB" w:rsidR="00002754" w:rsidRPr="00A03188" w:rsidRDefault="00002754" w:rsidP="0085675A">
            <w:pPr>
              <w:ind w:right="1280"/>
              <w:jc w:val="center"/>
            </w:pPr>
            <w:r w:rsidRPr="00D07D05">
              <w:t>8%</w:t>
            </w:r>
          </w:p>
        </w:tc>
        <w:tc>
          <w:tcPr>
            <w:tcW w:w="2206" w:type="dxa"/>
            <w:tcBorders>
              <w:top w:val="single" w:sz="6" w:space="0" w:color="000000"/>
              <w:left w:val="single" w:sz="6" w:space="0" w:color="000000"/>
              <w:bottom w:val="single" w:sz="6" w:space="0" w:color="000000"/>
              <w:right w:val="single" w:sz="6" w:space="0" w:color="000000"/>
            </w:tcBorders>
            <w:hideMark/>
          </w:tcPr>
          <w:p w14:paraId="67BDB91A" w14:textId="55571123" w:rsidR="00002754" w:rsidRPr="00A03188" w:rsidRDefault="00002754" w:rsidP="0085675A">
            <w:pPr>
              <w:ind w:right="1280"/>
              <w:jc w:val="center"/>
            </w:pPr>
            <w:r w:rsidRPr="00D07D05">
              <w:t>6</w:t>
            </w:r>
            <w:proofErr w:type="gramStart"/>
            <w:r w:rsidRPr="00D07D05">
              <w:t>%  -</w:t>
            </w:r>
            <w:proofErr w:type="gramEnd"/>
            <w:r w:rsidRPr="00D07D05">
              <w:t xml:space="preserve"> 10%</w:t>
            </w:r>
          </w:p>
        </w:tc>
      </w:tr>
      <w:tr w:rsidR="00002754" w14:paraId="0F5EE979"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7AD891C1" w14:textId="77777777" w:rsidR="00002754" w:rsidRDefault="00002754" w:rsidP="0085675A">
            <w:pPr>
              <w:ind w:right="1280"/>
            </w:pPr>
            <w:r>
              <w:t>Credit</w:t>
            </w:r>
          </w:p>
        </w:tc>
        <w:tc>
          <w:tcPr>
            <w:tcW w:w="0" w:type="auto"/>
            <w:tcBorders>
              <w:top w:val="single" w:sz="6" w:space="0" w:color="000000"/>
              <w:left w:val="single" w:sz="6" w:space="0" w:color="000000"/>
              <w:bottom w:val="single" w:sz="6" w:space="0" w:color="000000"/>
              <w:right w:val="single" w:sz="6" w:space="0" w:color="000000"/>
            </w:tcBorders>
            <w:hideMark/>
          </w:tcPr>
          <w:p w14:paraId="615C99EA" w14:textId="175DC3AD" w:rsidR="00002754" w:rsidRPr="00A03188" w:rsidRDefault="00002754" w:rsidP="0085675A">
            <w:pPr>
              <w:ind w:right="1280"/>
              <w:jc w:val="center"/>
            </w:pPr>
            <w:r w:rsidRPr="00D07D05">
              <w:t>17%</w:t>
            </w:r>
          </w:p>
        </w:tc>
        <w:tc>
          <w:tcPr>
            <w:tcW w:w="2206" w:type="dxa"/>
            <w:tcBorders>
              <w:top w:val="single" w:sz="6" w:space="0" w:color="000000"/>
              <w:left w:val="single" w:sz="6" w:space="0" w:color="000000"/>
              <w:bottom w:val="single" w:sz="6" w:space="0" w:color="000000"/>
              <w:right w:val="single" w:sz="6" w:space="0" w:color="000000"/>
            </w:tcBorders>
            <w:hideMark/>
          </w:tcPr>
          <w:p w14:paraId="38898924" w14:textId="41B3059E" w:rsidR="00002754" w:rsidRPr="00A03188" w:rsidRDefault="00002754" w:rsidP="0085675A">
            <w:pPr>
              <w:ind w:right="1280"/>
              <w:jc w:val="center"/>
            </w:pPr>
            <w:r w:rsidRPr="00D07D05">
              <w:t>12</w:t>
            </w:r>
            <w:proofErr w:type="gramStart"/>
            <w:r w:rsidRPr="00D07D05">
              <w:t>%  -</w:t>
            </w:r>
            <w:proofErr w:type="gramEnd"/>
            <w:r w:rsidRPr="00D07D05">
              <w:t xml:space="preserve">  22%</w:t>
            </w:r>
          </w:p>
        </w:tc>
      </w:tr>
      <w:tr w:rsidR="00002754" w14:paraId="3E91154D"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472F6DB2" w14:textId="77777777" w:rsidR="00002754" w:rsidRDefault="00002754" w:rsidP="0085675A">
            <w:pPr>
              <w:ind w:right="1280"/>
            </w:pPr>
            <w:r>
              <w:t>UK Government Bonds</w:t>
            </w:r>
          </w:p>
        </w:tc>
        <w:tc>
          <w:tcPr>
            <w:tcW w:w="0" w:type="auto"/>
            <w:tcBorders>
              <w:top w:val="single" w:sz="6" w:space="0" w:color="000000"/>
              <w:left w:val="single" w:sz="6" w:space="0" w:color="000000"/>
              <w:bottom w:val="single" w:sz="6" w:space="0" w:color="000000"/>
              <w:right w:val="single" w:sz="6" w:space="0" w:color="000000"/>
            </w:tcBorders>
            <w:hideMark/>
          </w:tcPr>
          <w:p w14:paraId="01901BFC" w14:textId="6054316F" w:rsidR="00002754" w:rsidRPr="00A03188" w:rsidRDefault="00002754" w:rsidP="0085675A">
            <w:pPr>
              <w:ind w:right="1280"/>
              <w:jc w:val="center"/>
            </w:pPr>
            <w:r w:rsidRPr="00D07D05">
              <w:t>10%</w:t>
            </w:r>
          </w:p>
        </w:tc>
        <w:tc>
          <w:tcPr>
            <w:tcW w:w="2206" w:type="dxa"/>
            <w:tcBorders>
              <w:top w:val="single" w:sz="6" w:space="0" w:color="000000"/>
              <w:left w:val="single" w:sz="6" w:space="0" w:color="000000"/>
              <w:bottom w:val="single" w:sz="6" w:space="0" w:color="000000"/>
              <w:right w:val="single" w:sz="6" w:space="0" w:color="000000"/>
            </w:tcBorders>
            <w:hideMark/>
          </w:tcPr>
          <w:p w14:paraId="108E4F9E" w14:textId="322497A4" w:rsidR="00002754" w:rsidRPr="00A03188" w:rsidRDefault="00002754" w:rsidP="0085675A">
            <w:pPr>
              <w:ind w:right="1280"/>
              <w:jc w:val="center"/>
            </w:pPr>
            <w:r w:rsidRPr="00D07D05">
              <w:t>5</w:t>
            </w:r>
            <w:proofErr w:type="gramStart"/>
            <w:r w:rsidRPr="00D07D05">
              <w:t>%  -</w:t>
            </w:r>
            <w:proofErr w:type="gramEnd"/>
            <w:r w:rsidRPr="00D07D05">
              <w:t xml:space="preserve"> 15%</w:t>
            </w:r>
          </w:p>
        </w:tc>
      </w:tr>
      <w:tr w:rsidR="00002754" w14:paraId="6F19F0BA"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5EEAF317" w14:textId="77777777" w:rsidR="00002754" w:rsidRDefault="00002754" w:rsidP="0085675A">
            <w:pPr>
              <w:ind w:right="1280"/>
            </w:pPr>
            <w:r>
              <w:t>Other alternatives</w:t>
            </w:r>
          </w:p>
        </w:tc>
        <w:tc>
          <w:tcPr>
            <w:tcW w:w="0" w:type="auto"/>
            <w:tcBorders>
              <w:top w:val="single" w:sz="6" w:space="0" w:color="000000"/>
              <w:left w:val="single" w:sz="6" w:space="0" w:color="000000"/>
              <w:bottom w:val="single" w:sz="6" w:space="0" w:color="000000"/>
              <w:right w:val="single" w:sz="6" w:space="0" w:color="000000"/>
            </w:tcBorders>
            <w:hideMark/>
          </w:tcPr>
          <w:p w14:paraId="767C9FDB" w14:textId="104CEBBA" w:rsidR="00002754" w:rsidRPr="00A03188" w:rsidRDefault="00002754" w:rsidP="0085675A">
            <w:pPr>
              <w:ind w:right="1280"/>
              <w:jc w:val="center"/>
            </w:pPr>
            <w:r w:rsidRPr="00D07D05">
              <w:t>0%</w:t>
            </w:r>
          </w:p>
        </w:tc>
        <w:tc>
          <w:tcPr>
            <w:tcW w:w="2206" w:type="dxa"/>
            <w:tcBorders>
              <w:top w:val="single" w:sz="6" w:space="0" w:color="000000"/>
              <w:left w:val="single" w:sz="6" w:space="0" w:color="000000"/>
              <w:bottom w:val="single" w:sz="6" w:space="0" w:color="000000"/>
              <w:right w:val="single" w:sz="6" w:space="0" w:color="000000"/>
            </w:tcBorders>
            <w:hideMark/>
          </w:tcPr>
          <w:p w14:paraId="260D80FB" w14:textId="6D0AFF4B" w:rsidR="00002754" w:rsidRPr="00A03188" w:rsidRDefault="00002754" w:rsidP="0085675A">
            <w:pPr>
              <w:ind w:right="1280"/>
              <w:jc w:val="center"/>
            </w:pPr>
            <w:r w:rsidRPr="00D07D05">
              <w:t>0%</w:t>
            </w:r>
          </w:p>
        </w:tc>
      </w:tr>
      <w:tr w:rsidR="00002754" w14:paraId="6A708D88" w14:textId="77777777">
        <w:tc>
          <w:tcPr>
            <w:tcW w:w="3024" w:type="dxa"/>
            <w:tcBorders>
              <w:top w:val="single" w:sz="6" w:space="0" w:color="000000"/>
              <w:left w:val="single" w:sz="6" w:space="0" w:color="000000"/>
              <w:bottom w:val="single" w:sz="6" w:space="0" w:color="000000"/>
              <w:right w:val="single" w:sz="6" w:space="0" w:color="000000"/>
            </w:tcBorders>
            <w:vAlign w:val="center"/>
            <w:hideMark/>
          </w:tcPr>
          <w:p w14:paraId="5134FDB7" w14:textId="77777777" w:rsidR="00002754" w:rsidRDefault="00002754" w:rsidP="0085675A">
            <w:pPr>
              <w:ind w:right="1280"/>
            </w:pPr>
            <w:r>
              <w:t>Investment cash</w:t>
            </w:r>
          </w:p>
        </w:tc>
        <w:tc>
          <w:tcPr>
            <w:tcW w:w="0" w:type="auto"/>
            <w:tcBorders>
              <w:top w:val="single" w:sz="6" w:space="0" w:color="000000"/>
              <w:left w:val="single" w:sz="6" w:space="0" w:color="000000"/>
              <w:bottom w:val="single" w:sz="6" w:space="0" w:color="000000"/>
              <w:right w:val="single" w:sz="6" w:space="0" w:color="000000"/>
            </w:tcBorders>
            <w:hideMark/>
          </w:tcPr>
          <w:p w14:paraId="78F62FEA" w14:textId="03FFE5A8" w:rsidR="00002754" w:rsidRPr="00A03188" w:rsidRDefault="00002754" w:rsidP="0085675A">
            <w:pPr>
              <w:ind w:right="1280"/>
              <w:jc w:val="center"/>
            </w:pPr>
            <w:r w:rsidRPr="00D07D05">
              <w:t>0%</w:t>
            </w:r>
          </w:p>
        </w:tc>
        <w:tc>
          <w:tcPr>
            <w:tcW w:w="2206" w:type="dxa"/>
            <w:tcBorders>
              <w:top w:val="single" w:sz="6" w:space="0" w:color="000000"/>
              <w:left w:val="single" w:sz="6" w:space="0" w:color="000000"/>
              <w:bottom w:val="single" w:sz="6" w:space="0" w:color="000000"/>
              <w:right w:val="single" w:sz="6" w:space="0" w:color="000000"/>
            </w:tcBorders>
            <w:hideMark/>
          </w:tcPr>
          <w:p w14:paraId="17992D6E" w14:textId="642E183C" w:rsidR="00002754" w:rsidRPr="00A03188" w:rsidRDefault="00002754" w:rsidP="0085675A">
            <w:pPr>
              <w:ind w:right="1280"/>
              <w:jc w:val="center"/>
            </w:pPr>
            <w:r w:rsidRPr="00D07D05">
              <w:t>0</w:t>
            </w:r>
            <w:proofErr w:type="gramStart"/>
            <w:r w:rsidRPr="00D07D05">
              <w:t>%</w:t>
            </w:r>
            <w:r w:rsidR="00F75D3F">
              <w:t xml:space="preserve">  -</w:t>
            </w:r>
            <w:proofErr w:type="gramEnd"/>
            <w:r w:rsidR="00F75D3F">
              <w:t xml:space="preserve">  3%</w:t>
            </w:r>
          </w:p>
        </w:tc>
      </w:tr>
    </w:tbl>
    <w:p w14:paraId="6E7C777D" w14:textId="29437A9F" w:rsidR="00C376F0" w:rsidRPr="00A03188" w:rsidRDefault="00A03188" w:rsidP="0085675A">
      <w:pPr>
        <w:pStyle w:val="Heading4"/>
        <w:tabs>
          <w:tab w:val="left" w:pos="709"/>
        </w:tabs>
        <w:spacing w:before="240" w:after="240"/>
        <w:ind w:left="284" w:right="1280" w:firstLine="0"/>
        <w:rPr>
          <w:color w:val="231F20"/>
        </w:rPr>
      </w:pPr>
      <w:r w:rsidRPr="00456DFA">
        <w:rPr>
          <w:color w:val="231F20"/>
        </w:rPr>
        <w:t>6.</w:t>
      </w:r>
      <w:r>
        <w:rPr>
          <w:color w:val="231F20"/>
        </w:rPr>
        <w:t>3</w:t>
      </w:r>
      <w:r w:rsidRPr="00456DFA">
        <w:rPr>
          <w:color w:val="231F20"/>
        </w:rPr>
        <w:t xml:space="preserve"> </w:t>
      </w:r>
      <w:r w:rsidR="0023130E">
        <w:rPr>
          <w:color w:val="231F20"/>
        </w:rPr>
        <w:t>Ration</w:t>
      </w:r>
      <w:r w:rsidR="00C42ED0">
        <w:rPr>
          <w:color w:val="231F20"/>
        </w:rPr>
        <w:t>ale for the Strategic Asset Allocation</w:t>
      </w:r>
    </w:p>
    <w:p w14:paraId="42CAEF91" w14:textId="77777777" w:rsidR="003E3840" w:rsidRDefault="00D51E0D" w:rsidP="0085675A">
      <w:pPr>
        <w:pStyle w:val="BodyText"/>
        <w:spacing w:before="120" w:after="120"/>
        <w:ind w:left="284" w:right="1280"/>
        <w:jc w:val="both"/>
        <w:rPr>
          <w:color w:val="231F20"/>
          <w:lang w:val="en-GB"/>
        </w:rPr>
      </w:pPr>
      <w:r w:rsidRPr="000574CA">
        <w:rPr>
          <w:color w:val="231F20"/>
          <w:lang w:val="en-GB"/>
        </w:rPr>
        <w:t xml:space="preserve">The strategic asset allocation has been developed having regard to the Fund’s funding objectives, funding position, liability profile, risk appetite, cashflow requirements and investment beliefs, together with advice from the asset pool and other professional advisers. </w:t>
      </w:r>
    </w:p>
    <w:p w14:paraId="37DB13A0" w14:textId="6FBD1FD0" w:rsidR="00032189" w:rsidRDefault="00D51E0D" w:rsidP="0085675A">
      <w:pPr>
        <w:pStyle w:val="BodyText"/>
        <w:spacing w:before="120" w:after="120"/>
        <w:ind w:left="284" w:right="1280"/>
        <w:jc w:val="both"/>
        <w:rPr>
          <w:color w:val="231F20"/>
          <w:lang w:val="en-GB"/>
        </w:rPr>
      </w:pPr>
      <w:r w:rsidRPr="000574CA">
        <w:rPr>
          <w:color w:val="231F20"/>
          <w:lang w:val="en-GB"/>
        </w:rPr>
        <w:t xml:space="preserve">Based on the assumptions adopted when setting the investment strategy, the strategic asset allocation is expected to generate a return of </w:t>
      </w:r>
      <w:r w:rsidRPr="006E500C">
        <w:rPr>
          <w:color w:val="231F20"/>
          <w:lang w:val="en-GB"/>
        </w:rPr>
        <w:t xml:space="preserve">approximately </w:t>
      </w:r>
      <w:r w:rsidR="0074517F" w:rsidRPr="006E500C">
        <w:rPr>
          <w:color w:val="231F20"/>
          <w:lang w:val="en-GB"/>
        </w:rPr>
        <w:t>6.5</w:t>
      </w:r>
      <w:r w:rsidRPr="006E500C">
        <w:rPr>
          <w:color w:val="231F20"/>
          <w:lang w:val="en-GB"/>
        </w:rPr>
        <w:t>% per annum over the long term, compared with the Fund's return objective of</w:t>
      </w:r>
      <w:r w:rsidR="003E3840" w:rsidRPr="006E500C">
        <w:rPr>
          <w:color w:val="231F20"/>
          <w:lang w:val="en-GB"/>
        </w:rPr>
        <w:t xml:space="preserve"> </w:t>
      </w:r>
      <w:r w:rsidR="0074517F" w:rsidRPr="006E500C">
        <w:rPr>
          <w:color w:val="231F20"/>
          <w:lang w:val="en-GB"/>
        </w:rPr>
        <w:t>4.7</w:t>
      </w:r>
      <w:r w:rsidR="003E3840" w:rsidRPr="006E500C">
        <w:rPr>
          <w:color w:val="231F20"/>
          <w:lang w:val="en-GB"/>
        </w:rPr>
        <w:t>%</w:t>
      </w:r>
      <w:r w:rsidR="00BD4798" w:rsidRPr="006E500C">
        <w:rPr>
          <w:color w:val="231F20"/>
          <w:lang w:val="en-GB"/>
        </w:rPr>
        <w:t xml:space="preserve"> </w:t>
      </w:r>
      <w:r w:rsidRPr="006E500C">
        <w:rPr>
          <w:color w:val="231F20"/>
          <w:lang w:val="en-GB"/>
        </w:rPr>
        <w:t>per</w:t>
      </w:r>
      <w:r w:rsidRPr="000574CA">
        <w:rPr>
          <w:color w:val="231F20"/>
          <w:lang w:val="en-GB"/>
        </w:rPr>
        <w:t xml:space="preserve"> annum.</w:t>
      </w:r>
      <w:r w:rsidR="008D246C">
        <w:rPr>
          <w:color w:val="231F20"/>
          <w:lang w:val="en-GB"/>
        </w:rPr>
        <w:t xml:space="preserve"> </w:t>
      </w:r>
      <w:r w:rsidR="008D246C" w:rsidRPr="007A2BE1">
        <w:rPr>
          <w:rFonts w:eastAsia="Calibri"/>
        </w:rPr>
        <w:t>The Committee believes this provides an appropriate margin above the return objective to support the achievement of the Fund's funding objectives whilst taking an acceptable level of investment risk.</w:t>
      </w:r>
    </w:p>
    <w:p w14:paraId="6D4B692A" w14:textId="0EDC2358" w:rsidR="004507B3" w:rsidRPr="00BF45EA" w:rsidRDefault="008D246C" w:rsidP="0085675A">
      <w:pPr>
        <w:pStyle w:val="BodyText"/>
        <w:spacing w:before="120" w:after="120"/>
        <w:ind w:left="284" w:right="1280"/>
        <w:jc w:val="both"/>
        <w:rPr>
          <w:color w:val="231F20"/>
          <w:lang w:val="en-GB"/>
        </w:rPr>
      </w:pPr>
      <w:r>
        <w:rPr>
          <w:rFonts w:eastAsia="Calibri"/>
        </w:rPr>
        <w:t>The strategic asset</w:t>
      </w:r>
      <w:r w:rsidR="00BF45EA" w:rsidRPr="007A2BE1">
        <w:rPr>
          <w:rFonts w:eastAsia="Calibri"/>
        </w:rPr>
        <w:t xml:space="preserve"> allocation provides an appropriate balance between growth assets, which are expected to generate returns over the long term, and income-generating and defensive assets, which help support liquidity requirements and reduce overall portfolio risk</w:t>
      </w:r>
      <w:r w:rsidR="00BF45EA">
        <w:rPr>
          <w:rFonts w:eastAsia="Calibri"/>
        </w:rPr>
        <w:t>.</w:t>
      </w:r>
    </w:p>
    <w:p w14:paraId="3B6ADBF1" w14:textId="429533A0" w:rsidR="00C376F0" w:rsidRPr="00BF45EA" w:rsidRDefault="00BF45EA" w:rsidP="0085675A">
      <w:pPr>
        <w:pStyle w:val="Heading4"/>
        <w:tabs>
          <w:tab w:val="left" w:pos="709"/>
        </w:tabs>
        <w:spacing w:before="240" w:after="240"/>
        <w:ind w:left="284" w:right="1280" w:firstLine="0"/>
        <w:rPr>
          <w:color w:val="231F20"/>
        </w:rPr>
      </w:pPr>
      <w:r>
        <w:rPr>
          <w:color w:val="231F20"/>
        </w:rPr>
        <w:t xml:space="preserve">6.4 </w:t>
      </w:r>
      <w:r w:rsidR="00D51E0D">
        <w:rPr>
          <w:color w:val="231F20"/>
        </w:rPr>
        <w:t>Rebalancing Framework</w:t>
      </w:r>
    </w:p>
    <w:p w14:paraId="76536D1A" w14:textId="75B93B11" w:rsidR="00ED1CB4" w:rsidRPr="00ED1CB4" w:rsidRDefault="001D3C25" w:rsidP="0085675A">
      <w:pPr>
        <w:pStyle w:val="BodyText"/>
        <w:spacing w:before="120" w:after="120"/>
        <w:ind w:left="284" w:right="1280"/>
        <w:jc w:val="both"/>
        <w:rPr>
          <w:color w:val="231F20"/>
          <w:lang w:val="en-GB"/>
        </w:rPr>
      </w:pPr>
      <w:r w:rsidRPr="00F96A36">
        <w:rPr>
          <w:color w:val="231F20"/>
          <w:lang w:val="en-GB"/>
        </w:rPr>
        <w:t>The Fund has delegated responsibility to London CIV for managing asset allocation within the tolerance ranges set out above, subject to implementation and liquidity constraints. London CIV will discuss any planned rebalancing activity with Fund officers as part of ongoing implementation discussions.</w:t>
      </w:r>
    </w:p>
    <w:p w14:paraId="7BDF195E" w14:textId="79F61A39" w:rsidR="00C376F0" w:rsidRPr="004C1B1C" w:rsidRDefault="00F96A36" w:rsidP="0085675A">
      <w:pPr>
        <w:pStyle w:val="Heading2"/>
        <w:numPr>
          <w:ilvl w:val="0"/>
          <w:numId w:val="10"/>
        </w:numPr>
        <w:tabs>
          <w:tab w:val="left" w:pos="565"/>
        </w:tabs>
        <w:spacing w:before="240" w:after="240"/>
        <w:ind w:left="714" w:right="1280" w:hanging="357"/>
        <w:rPr>
          <w:color w:val="F3007E"/>
        </w:rPr>
      </w:pPr>
      <w:r>
        <w:rPr>
          <w:color w:val="F3007E"/>
        </w:rPr>
        <w:lastRenderedPageBreak/>
        <w:t>Local Investment</w:t>
      </w:r>
    </w:p>
    <w:p w14:paraId="732761CE" w14:textId="77777777" w:rsidR="00DB1438" w:rsidRDefault="003C6323" w:rsidP="0085675A">
      <w:pPr>
        <w:pStyle w:val="BodyText"/>
        <w:spacing w:before="120" w:after="120"/>
        <w:ind w:left="284" w:right="1280"/>
        <w:jc w:val="both"/>
        <w:rPr>
          <w:rStyle w:val="eop"/>
          <w:color w:val="231F20"/>
          <w:lang w:val="en-GB"/>
        </w:rPr>
      </w:pPr>
      <w:r w:rsidRPr="00F96A36">
        <w:rPr>
          <w:color w:val="231F20"/>
          <w:lang w:val="en-GB"/>
        </w:rPr>
        <w:t xml:space="preserve">In accordance with the LGPS Regulations 2026, the Fund has set a high-level objective on local investment as one of its four high-level </w:t>
      </w:r>
      <w:r w:rsidRPr="00571676">
        <w:rPr>
          <w:rStyle w:val="normaltextrun"/>
        </w:rPr>
        <w:t>investment objectives.</w:t>
      </w:r>
      <w:r w:rsidR="00571676">
        <w:rPr>
          <w:rStyle w:val="normaltextrun"/>
        </w:rPr>
        <w:t xml:space="preserve"> </w:t>
      </w:r>
    </w:p>
    <w:p w14:paraId="369264C3" w14:textId="77777777" w:rsidR="00F0197B" w:rsidRDefault="003C6323" w:rsidP="0085675A">
      <w:pPr>
        <w:pStyle w:val="BodyText"/>
        <w:spacing w:before="120" w:after="120"/>
        <w:ind w:left="284" w:right="1280"/>
        <w:jc w:val="both"/>
        <w:rPr>
          <w:color w:val="231F20"/>
          <w:lang w:val="en-GB"/>
        </w:rPr>
      </w:pPr>
      <w:r w:rsidRPr="00F96A36">
        <w:rPr>
          <w:color w:val="231F20"/>
          <w:lang w:val="en-GB"/>
        </w:rPr>
        <w:t>The Fund recognises that local investment can contribute to economic, social and environmental benefits within areas connected to the Fund and the wider asset pool, while also providing opportunities to generate appropriate risk-adjusted investment returns. The Fund's primary objective remains the payment of pension benefits as they fall due and any local investment objective is therefore pursued within the context of the Fund's fiduciary duties and overall investment objectives</w:t>
      </w:r>
      <w:r w:rsidR="008561A0">
        <w:rPr>
          <w:rStyle w:val="normaltextrun"/>
        </w:rPr>
        <w:t>.</w:t>
      </w:r>
    </w:p>
    <w:p w14:paraId="797864A8" w14:textId="5A61D434" w:rsidR="00EF186C" w:rsidRPr="00361949" w:rsidRDefault="003C6323" w:rsidP="0085675A">
      <w:pPr>
        <w:pStyle w:val="BodyText"/>
        <w:spacing w:before="120" w:after="120"/>
        <w:ind w:left="284" w:right="1280"/>
        <w:jc w:val="both"/>
        <w:rPr>
          <w:color w:val="231F20"/>
          <w:lang w:val="en-GB"/>
        </w:rPr>
      </w:pPr>
      <w:r w:rsidRPr="00F96A36">
        <w:rPr>
          <w:color w:val="231F20"/>
          <w:lang w:val="en-GB"/>
        </w:rPr>
        <w:t>Th</w:t>
      </w:r>
      <w:r w:rsidRPr="00571676">
        <w:rPr>
          <w:rStyle w:val="normaltextrun"/>
        </w:rPr>
        <w:t xml:space="preserve">e Fund has taken account of advice from its asset pool when </w:t>
      </w:r>
      <w:r w:rsidR="00F0197B">
        <w:rPr>
          <w:rStyle w:val="normaltextrun"/>
        </w:rPr>
        <w:t>developing</w:t>
      </w:r>
      <w:r w:rsidRPr="00571676">
        <w:rPr>
          <w:rStyle w:val="normaltextrun"/>
        </w:rPr>
        <w:t xml:space="preserve"> its local investment objective and will work collaboratively with the pool and partner funds to identify suitable investment opportunities capable of delivering both financial and local impact outcomes</w:t>
      </w:r>
      <w:r w:rsidR="00361949">
        <w:rPr>
          <w:rStyle w:val="normaltextrun"/>
        </w:rPr>
        <w:t>.</w:t>
      </w:r>
    </w:p>
    <w:p w14:paraId="7398FE81" w14:textId="7107422D" w:rsidR="005D05A7" w:rsidRPr="00361949" w:rsidRDefault="00A64D0B" w:rsidP="0085675A">
      <w:pPr>
        <w:pStyle w:val="Heading4"/>
        <w:tabs>
          <w:tab w:val="left" w:pos="709"/>
        </w:tabs>
        <w:spacing w:before="240" w:after="240"/>
        <w:ind w:left="284" w:right="1280" w:firstLine="0"/>
        <w:rPr>
          <w:color w:val="231F20"/>
        </w:rPr>
      </w:pPr>
      <w:r w:rsidRPr="00361949">
        <w:rPr>
          <w:color w:val="231F20"/>
        </w:rPr>
        <w:t>7.1</w:t>
      </w:r>
      <w:r w:rsidR="00C376F0" w:rsidRPr="00361949">
        <w:rPr>
          <w:color w:val="231F20"/>
        </w:rPr>
        <w:t xml:space="preserve"> </w:t>
      </w:r>
      <w:r w:rsidR="00EF186C" w:rsidRPr="00361949">
        <w:rPr>
          <w:color w:val="231F20"/>
        </w:rPr>
        <w:t>Target Area for Local Investments</w:t>
      </w:r>
    </w:p>
    <w:p w14:paraId="7411F321" w14:textId="0EA73E78" w:rsidR="009958D3" w:rsidRDefault="005C415E" w:rsidP="0085675A">
      <w:pPr>
        <w:pStyle w:val="BodyText"/>
        <w:spacing w:before="120" w:after="120"/>
        <w:ind w:left="284" w:right="1280"/>
        <w:jc w:val="both"/>
        <w:rPr>
          <w:color w:val="231F20"/>
          <w:lang w:val="en-GB"/>
        </w:rPr>
      </w:pPr>
      <w:r w:rsidRPr="00F96A36">
        <w:rPr>
          <w:color w:val="231F20"/>
          <w:lang w:val="en-GB"/>
        </w:rPr>
        <w:t>For the purposes of this ISS, the Fund defines “local investment” as investments made within, or for the benefit of persons living or working within</w:t>
      </w:r>
      <w:r w:rsidR="002C154B">
        <w:rPr>
          <w:color w:val="231F20"/>
          <w:lang w:val="en-GB"/>
        </w:rPr>
        <w:t xml:space="preserve"> t</w:t>
      </w:r>
      <w:r w:rsidR="002C154B" w:rsidRPr="00F96A36">
        <w:rPr>
          <w:color w:val="231F20"/>
          <w:lang w:val="en-GB"/>
        </w:rPr>
        <w:t xml:space="preserve">he </w:t>
      </w:r>
      <w:r w:rsidRPr="00F96A36">
        <w:rPr>
          <w:color w:val="231F20"/>
          <w:lang w:val="en-GB"/>
        </w:rPr>
        <w:t>geographical area covered by the Fund's asset pool, including the administering authority area and the areas of other administering authorities participating in the same pool. </w:t>
      </w:r>
    </w:p>
    <w:p w14:paraId="087DFCD0" w14:textId="59D0EC71" w:rsidR="003D2B39" w:rsidRPr="00F676C0" w:rsidRDefault="005C415E" w:rsidP="0085675A">
      <w:pPr>
        <w:pStyle w:val="BodyText"/>
        <w:spacing w:before="120" w:after="120"/>
        <w:ind w:left="284" w:right="1280"/>
        <w:jc w:val="both"/>
        <w:rPr>
          <w:color w:val="231F20"/>
          <w:lang w:val="en-GB"/>
        </w:rPr>
      </w:pPr>
      <w:r w:rsidRPr="00F96A36">
        <w:rPr>
          <w:color w:val="231F20"/>
          <w:lang w:val="en-GB"/>
        </w:rPr>
        <w:t xml:space="preserve">When determining its target area, the Fund has had regard to local growth priorities, including relevant Local Growth Plans </w:t>
      </w:r>
      <w:r w:rsidR="00254EF2">
        <w:rPr>
          <w:color w:val="231F20"/>
          <w:lang w:val="en-GB"/>
        </w:rPr>
        <w:t>of the Greater London Authority</w:t>
      </w:r>
      <w:r w:rsidRPr="00F96A36">
        <w:rPr>
          <w:color w:val="231F20"/>
          <w:lang w:val="en-GB"/>
        </w:rPr>
        <w:t xml:space="preserve"> and wider strategic economic objectives where applicable</w:t>
      </w:r>
      <w:r w:rsidR="00F676C0">
        <w:rPr>
          <w:color w:val="231F20"/>
          <w:lang w:val="en-GB"/>
        </w:rPr>
        <w:t>.</w:t>
      </w:r>
    </w:p>
    <w:p w14:paraId="4819C037" w14:textId="250B1E66" w:rsidR="003D2B39" w:rsidRPr="00F676C0" w:rsidRDefault="00A64D0B" w:rsidP="0085675A">
      <w:pPr>
        <w:pStyle w:val="Heading4"/>
        <w:tabs>
          <w:tab w:val="left" w:pos="709"/>
        </w:tabs>
        <w:spacing w:before="240" w:after="240"/>
        <w:ind w:left="284" w:right="1280" w:firstLine="0"/>
        <w:rPr>
          <w:color w:val="231F20"/>
        </w:rPr>
      </w:pPr>
      <w:r w:rsidRPr="00F676C0">
        <w:rPr>
          <w:color w:val="231F20"/>
        </w:rPr>
        <w:t>7.2</w:t>
      </w:r>
      <w:r w:rsidR="00D93902" w:rsidRPr="00F676C0">
        <w:rPr>
          <w:color w:val="231F20"/>
        </w:rPr>
        <w:t xml:space="preserve"> Ta</w:t>
      </w:r>
      <w:r w:rsidR="003D2B39" w:rsidRPr="00F676C0">
        <w:rPr>
          <w:color w:val="231F20"/>
        </w:rPr>
        <w:t>rget Allocation Range</w:t>
      </w:r>
    </w:p>
    <w:p w14:paraId="52A1FF35" w14:textId="77777777" w:rsidR="00AC1B76" w:rsidRDefault="00321F9D" w:rsidP="0085675A">
      <w:pPr>
        <w:pStyle w:val="BodyText"/>
        <w:spacing w:before="120" w:after="120"/>
        <w:ind w:left="284" w:right="1280"/>
        <w:jc w:val="both"/>
        <w:rPr>
          <w:color w:val="231F20"/>
          <w:lang w:val="en-GB"/>
        </w:rPr>
      </w:pPr>
      <w:r w:rsidRPr="00231722">
        <w:rPr>
          <w:color w:val="231F20"/>
          <w:lang w:val="en-GB"/>
        </w:rPr>
        <w:t>The Fund has established a target allocation of up to 2% of total invested assets to local investments.  </w:t>
      </w:r>
    </w:p>
    <w:p w14:paraId="19FA8450" w14:textId="77777777" w:rsidR="001A076F" w:rsidRDefault="00321F9D" w:rsidP="0085675A">
      <w:pPr>
        <w:pStyle w:val="BodyText"/>
        <w:spacing w:before="120" w:after="120"/>
        <w:ind w:left="284" w:right="1280"/>
        <w:jc w:val="both"/>
        <w:rPr>
          <w:color w:val="231F20"/>
          <w:lang w:val="en-GB"/>
        </w:rPr>
      </w:pPr>
      <w:r w:rsidRPr="00231722">
        <w:rPr>
          <w:color w:val="231F20"/>
          <w:lang w:val="en-GB"/>
        </w:rPr>
        <w:t>This target range reflects the Fund's long-term objective of supporting investment within its target area while maintaining an investment strategy that remains consistent with the Fund's overall funding and investment objectives. </w:t>
      </w:r>
    </w:p>
    <w:p w14:paraId="53CAD3C9" w14:textId="51EA4BEA" w:rsidR="003D2B39" w:rsidRDefault="00321F9D" w:rsidP="0085675A">
      <w:pPr>
        <w:pStyle w:val="BodyText"/>
        <w:spacing w:before="120" w:after="120"/>
        <w:ind w:left="284" w:right="1280"/>
        <w:jc w:val="both"/>
        <w:rPr>
          <w:color w:val="231F20"/>
          <w:lang w:val="en-GB"/>
        </w:rPr>
      </w:pPr>
      <w:r w:rsidRPr="00231722">
        <w:rPr>
          <w:color w:val="231F20"/>
          <w:lang w:val="en-GB"/>
        </w:rPr>
        <w:t>The Fund recognises that suitable opportunities may not always be available and therefore the target range should be viewed as a long-term objective rather than a short-term requirement. The Fund does not expect the asset pool to invest in unsuitable assets solely to achieve the target allocation range.</w:t>
      </w:r>
    </w:p>
    <w:p w14:paraId="2F32E4CE" w14:textId="2C63861B" w:rsidR="00867D4C" w:rsidRPr="00585FDA" w:rsidRDefault="00A64D0B" w:rsidP="0085675A">
      <w:pPr>
        <w:pStyle w:val="Heading4"/>
        <w:tabs>
          <w:tab w:val="left" w:pos="709"/>
        </w:tabs>
        <w:spacing w:before="240" w:after="240"/>
        <w:ind w:left="284" w:right="1280" w:firstLine="0"/>
        <w:rPr>
          <w:color w:val="231F20"/>
        </w:rPr>
      </w:pPr>
      <w:r w:rsidRPr="001A076F">
        <w:rPr>
          <w:color w:val="231F20"/>
        </w:rPr>
        <w:t>7.3</w:t>
      </w:r>
      <w:r w:rsidR="00D93902" w:rsidRPr="001A076F">
        <w:rPr>
          <w:color w:val="231F20"/>
        </w:rPr>
        <w:t xml:space="preserve"> </w:t>
      </w:r>
      <w:r w:rsidR="00034675" w:rsidRPr="001A076F">
        <w:rPr>
          <w:color w:val="231F20"/>
        </w:rPr>
        <w:t>Return and Risk Considerations</w:t>
      </w:r>
    </w:p>
    <w:p w14:paraId="647595BD" w14:textId="77777777" w:rsidR="00585FDA" w:rsidRDefault="00E17036" w:rsidP="0085675A">
      <w:pPr>
        <w:pStyle w:val="BodyText"/>
        <w:spacing w:before="120" w:after="120"/>
        <w:ind w:left="284" w:right="1280"/>
        <w:jc w:val="both"/>
        <w:rPr>
          <w:color w:val="231F20"/>
          <w:lang w:val="en-GB"/>
        </w:rPr>
      </w:pPr>
      <w:r w:rsidRPr="00FE1ECC">
        <w:rPr>
          <w:color w:val="231F20"/>
          <w:lang w:val="en-GB"/>
        </w:rPr>
        <w:t xml:space="preserve">The Fund expects local investments to make a positive contribution towards the achievement of the Fund's long-term investment objectives and funding requirements. </w:t>
      </w:r>
    </w:p>
    <w:p w14:paraId="66EEB07D" w14:textId="11660A84" w:rsidR="00FE1ECC" w:rsidRPr="00FE1ECC" w:rsidRDefault="00E17036" w:rsidP="0085675A">
      <w:pPr>
        <w:pStyle w:val="BodyText"/>
        <w:spacing w:before="120" w:after="120"/>
        <w:ind w:left="284" w:right="1280"/>
        <w:jc w:val="both"/>
        <w:rPr>
          <w:color w:val="231F20"/>
          <w:lang w:val="en-GB"/>
        </w:rPr>
      </w:pPr>
      <w:r w:rsidRPr="00FE1ECC">
        <w:rPr>
          <w:color w:val="231F20"/>
          <w:lang w:val="en-GB"/>
        </w:rPr>
        <w:t xml:space="preserve">When considering local investment opportunities, the Fund will generally prefer investments that are expected to generate appropriate risk-adjusted returns that align with its long-term return objective and supports portfolio diversification. Local investments should contribute positively to the Fund’s overall balance of risk and return. </w:t>
      </w:r>
    </w:p>
    <w:p w14:paraId="6DCFE9A7" w14:textId="5336DCA1" w:rsidR="00867D4C" w:rsidRPr="00585FDA" w:rsidRDefault="00A64D0B" w:rsidP="0085675A">
      <w:pPr>
        <w:pStyle w:val="Heading4"/>
        <w:tabs>
          <w:tab w:val="left" w:pos="709"/>
        </w:tabs>
        <w:spacing w:before="240" w:after="240"/>
        <w:ind w:left="284" w:right="1280" w:firstLine="0"/>
        <w:rPr>
          <w:color w:val="231F20"/>
        </w:rPr>
      </w:pPr>
      <w:r w:rsidRPr="00585FDA">
        <w:rPr>
          <w:color w:val="231F20"/>
        </w:rPr>
        <w:t xml:space="preserve">7.4 </w:t>
      </w:r>
      <w:r w:rsidR="00E17036" w:rsidRPr="00585FDA">
        <w:rPr>
          <w:color w:val="231F20"/>
        </w:rPr>
        <w:t>Role of London CIV</w:t>
      </w:r>
      <w:r w:rsidR="0025316F">
        <w:rPr>
          <w:color w:val="231F20"/>
        </w:rPr>
        <w:t xml:space="preserve"> (the Pool)</w:t>
      </w:r>
    </w:p>
    <w:p w14:paraId="7B016247" w14:textId="77777777" w:rsidR="00E951D1" w:rsidRDefault="00486EEF" w:rsidP="0085675A">
      <w:pPr>
        <w:pStyle w:val="BodyText"/>
        <w:spacing w:before="120" w:after="120"/>
        <w:ind w:left="284" w:right="1280"/>
        <w:jc w:val="both"/>
        <w:rPr>
          <w:color w:val="231F20"/>
          <w:lang w:val="en-GB"/>
        </w:rPr>
      </w:pPr>
      <w:r w:rsidRPr="00FE1ECC">
        <w:rPr>
          <w:color w:val="231F20"/>
          <w:lang w:val="en-GB"/>
        </w:rPr>
        <w:t xml:space="preserve">London CIV is responsible for identifying, evaluating and implementing suitable local </w:t>
      </w:r>
      <w:r w:rsidRPr="00FE1ECC">
        <w:rPr>
          <w:color w:val="231F20"/>
          <w:lang w:val="en-GB"/>
        </w:rPr>
        <w:lastRenderedPageBreak/>
        <w:t xml:space="preserve">investment opportunities consistent with the Fund's local investment objective and wider investment strategy. </w:t>
      </w:r>
    </w:p>
    <w:p w14:paraId="074FA53F" w14:textId="77777777" w:rsidR="00E951D1" w:rsidRDefault="00486EEF" w:rsidP="0085675A">
      <w:pPr>
        <w:pStyle w:val="BodyText"/>
        <w:spacing w:before="120" w:after="120"/>
        <w:ind w:left="284" w:right="1280"/>
        <w:jc w:val="both"/>
        <w:rPr>
          <w:color w:val="231F20"/>
          <w:lang w:val="en-GB"/>
        </w:rPr>
      </w:pPr>
      <w:r w:rsidRPr="00FE1ECC">
        <w:rPr>
          <w:color w:val="231F20"/>
          <w:lang w:val="en-GB"/>
        </w:rPr>
        <w:t xml:space="preserve">The Fund will retain responsibility for setting its high-level local investment objective, target range and desired outcomes. London CIV will retain responsibility for investment selection, due diligence, portfolio construction and implementation. </w:t>
      </w:r>
    </w:p>
    <w:p w14:paraId="4676E61A" w14:textId="4C9B5EB6" w:rsidR="004507B3" w:rsidRPr="00E951D1" w:rsidRDefault="00486EEF" w:rsidP="0085675A">
      <w:pPr>
        <w:pStyle w:val="BodyText"/>
        <w:spacing w:before="120" w:after="120"/>
        <w:ind w:left="284" w:right="1280"/>
        <w:jc w:val="both"/>
        <w:rPr>
          <w:color w:val="231F20"/>
          <w:lang w:val="en-GB"/>
        </w:rPr>
      </w:pPr>
      <w:r w:rsidRPr="00FE1ECC">
        <w:rPr>
          <w:color w:val="231F20"/>
          <w:lang w:val="en-GB"/>
        </w:rPr>
        <w:t>The Fund expects London CIV to take all reasonable steps to implement the local investment objective whilst ensuring that investment decisions remain consistent with regulatory requirements, fiduciary duties and the Fund's overall investment strategy</w:t>
      </w:r>
      <w:r w:rsidR="00E951D1">
        <w:rPr>
          <w:color w:val="231F20"/>
          <w:lang w:val="en-GB"/>
        </w:rPr>
        <w:t>.</w:t>
      </w:r>
    </w:p>
    <w:p w14:paraId="06E0FA72" w14:textId="69B4126B" w:rsidR="00571676" w:rsidRPr="00E951D1" w:rsidRDefault="008548F4" w:rsidP="0085675A">
      <w:pPr>
        <w:pStyle w:val="Heading2"/>
        <w:numPr>
          <w:ilvl w:val="0"/>
          <w:numId w:val="10"/>
        </w:numPr>
        <w:tabs>
          <w:tab w:val="left" w:pos="565"/>
        </w:tabs>
        <w:spacing w:before="240" w:after="240"/>
        <w:ind w:left="714" w:right="1280" w:hanging="357"/>
        <w:rPr>
          <w:color w:val="F3007E"/>
        </w:rPr>
      </w:pPr>
      <w:r>
        <w:rPr>
          <w:color w:val="F3007E"/>
        </w:rPr>
        <w:t>Risk Management</w:t>
      </w:r>
      <w:r w:rsidR="005E4F9F">
        <w:rPr>
          <w:color w:val="F3007E"/>
        </w:rPr>
        <w:t xml:space="preserve"> </w:t>
      </w:r>
    </w:p>
    <w:p w14:paraId="566A9836" w14:textId="304FDFEB" w:rsidR="00566444" w:rsidRDefault="0048115F" w:rsidP="0085675A">
      <w:pPr>
        <w:pStyle w:val="BodyText"/>
        <w:spacing w:before="120" w:after="120"/>
        <w:ind w:left="284" w:right="1280"/>
        <w:jc w:val="both"/>
        <w:rPr>
          <w:color w:val="231F20"/>
          <w:lang w:val="en-GB"/>
        </w:rPr>
      </w:pPr>
      <w:r w:rsidRPr="00FE1ECC">
        <w:rPr>
          <w:color w:val="231F20"/>
          <w:lang w:val="en-GB"/>
        </w:rPr>
        <w:t xml:space="preserve">The Committee recognises that the Fund needs to take on risk such as, investing in growth assets, </w:t>
      </w:r>
      <w:proofErr w:type="gramStart"/>
      <w:r w:rsidRPr="00FE1ECC">
        <w:rPr>
          <w:color w:val="231F20"/>
          <w:lang w:val="en-GB"/>
        </w:rPr>
        <w:t>in order to</w:t>
      </w:r>
      <w:proofErr w:type="gramEnd"/>
      <w:r w:rsidRPr="00FE1ECC">
        <w:rPr>
          <w:color w:val="231F20"/>
          <w:lang w:val="en-GB"/>
        </w:rPr>
        <w:t xml:space="preserve"> achieve its funding objectives. To address this, it has established an active risk management program</w:t>
      </w:r>
      <w:r w:rsidR="005E776B">
        <w:rPr>
          <w:color w:val="231F20"/>
          <w:lang w:val="en-GB"/>
        </w:rPr>
        <w:t>me</w:t>
      </w:r>
      <w:r w:rsidRPr="00FE1ECC">
        <w:rPr>
          <w:color w:val="231F20"/>
          <w:lang w:val="en-GB"/>
        </w:rPr>
        <w:t xml:space="preserve"> to identify, measure, monitor, and, where possible, minimise the risks involved. </w:t>
      </w:r>
    </w:p>
    <w:p w14:paraId="1F566450" w14:textId="1D5D1464" w:rsidR="0048115F" w:rsidRPr="00DC1925" w:rsidRDefault="000D5DC3" w:rsidP="0085675A">
      <w:pPr>
        <w:pStyle w:val="BodyText"/>
        <w:spacing w:before="120" w:after="120"/>
        <w:ind w:left="284" w:right="1280"/>
        <w:jc w:val="both"/>
        <w:rPr>
          <w:kern w:val="2"/>
          <w:lang w:val="en-GB" w:eastAsia="en-GB"/>
          <w14:ligatures w14:val="standardContextual"/>
        </w:rPr>
      </w:pPr>
      <w:r>
        <w:rPr>
          <w:color w:val="231F20"/>
        </w:rPr>
        <w:t>The main risks</w:t>
      </w:r>
      <w:r w:rsidR="00DC1925">
        <w:rPr>
          <w:color w:val="231F20"/>
        </w:rPr>
        <w:t xml:space="preserve"> impacting the Fund are outlined below</w:t>
      </w:r>
      <w:r>
        <w:rPr>
          <w:color w:val="231F20"/>
        </w:rPr>
        <w:t>, together with the measures in place to manage them and the current contingency arrangements.</w:t>
      </w:r>
    </w:p>
    <w:p w14:paraId="675538AD" w14:textId="7817CD34" w:rsidR="004507B3" w:rsidRPr="00DC1925" w:rsidRDefault="00A64D0B" w:rsidP="0085675A">
      <w:pPr>
        <w:pStyle w:val="Heading4"/>
        <w:tabs>
          <w:tab w:val="left" w:pos="709"/>
        </w:tabs>
        <w:spacing w:before="240" w:after="240"/>
        <w:ind w:left="284" w:right="1280" w:firstLine="0"/>
        <w:rPr>
          <w:color w:val="231F20"/>
        </w:rPr>
      </w:pPr>
      <w:r w:rsidRPr="00DC1925">
        <w:rPr>
          <w:color w:val="231F20"/>
        </w:rPr>
        <w:t>8.1</w:t>
      </w:r>
      <w:r w:rsidR="00D93902" w:rsidRPr="00DC1925">
        <w:rPr>
          <w:color w:val="231F20"/>
        </w:rPr>
        <w:t xml:space="preserve"> Funding-related</w:t>
      </w:r>
      <w:r w:rsidR="00E03D0E" w:rsidRPr="00DC1925">
        <w:rPr>
          <w:color w:val="231F20"/>
        </w:rPr>
        <w:t xml:space="preserve"> risks</w:t>
      </w:r>
    </w:p>
    <w:p w14:paraId="2B603550" w14:textId="77777777" w:rsidR="00EF3952" w:rsidRDefault="004243B8" w:rsidP="0085675A">
      <w:pPr>
        <w:pStyle w:val="BodyText"/>
        <w:spacing w:before="120" w:after="120"/>
        <w:ind w:left="284" w:right="1280"/>
        <w:rPr>
          <w:color w:val="231F20"/>
          <w:lang w:val="en-GB"/>
        </w:rPr>
      </w:pPr>
      <w:r w:rsidRPr="00FE1ECC">
        <w:rPr>
          <w:i/>
          <w:color w:val="231F20"/>
          <w:lang w:val="en-GB"/>
        </w:rPr>
        <w:t>Financial mismatch </w:t>
      </w:r>
    </w:p>
    <w:p w14:paraId="5C1FF399" w14:textId="77777777" w:rsidR="00EF6B4B" w:rsidRDefault="004243B8" w:rsidP="0085675A">
      <w:pPr>
        <w:pStyle w:val="BodyText"/>
        <w:spacing w:before="120" w:after="120"/>
        <w:ind w:left="284" w:right="1280"/>
        <w:jc w:val="both"/>
        <w:rPr>
          <w:color w:val="231F20"/>
          <w:lang w:val="en-GB"/>
        </w:rPr>
      </w:pPr>
      <w:r w:rsidRPr="00FE1ECC">
        <w:rPr>
          <w:color w:val="231F20"/>
          <w:lang w:val="en-GB"/>
        </w:rPr>
        <w:t xml:space="preserve">The risk that the Fund’s assets will fail to grow at the same rate as the cost of meeting future liabilities. The Fund’s strategic asset allocation was set based on asset-liability modelling, which </w:t>
      </w:r>
      <w:proofErr w:type="gramStart"/>
      <w:r w:rsidRPr="00FE1ECC">
        <w:rPr>
          <w:color w:val="231F20"/>
          <w:lang w:val="en-GB"/>
        </w:rPr>
        <w:t>takes into account</w:t>
      </w:r>
      <w:proofErr w:type="gramEnd"/>
      <w:r w:rsidRPr="00FE1ECC">
        <w:rPr>
          <w:color w:val="231F20"/>
          <w:lang w:val="en-GB"/>
        </w:rPr>
        <w:t xml:space="preserve"> the probability of success and the level of downside risk. Additionally, the Committee carries out a strategic review following the completion of an actuarial valuation exercise.</w:t>
      </w:r>
    </w:p>
    <w:p w14:paraId="42262D9B" w14:textId="77777777" w:rsidR="00EF6B4B" w:rsidRDefault="004243B8" w:rsidP="0085675A">
      <w:pPr>
        <w:pStyle w:val="BodyText"/>
        <w:spacing w:before="120" w:after="120"/>
        <w:ind w:left="284" w:right="1280"/>
        <w:rPr>
          <w:rFonts w:ascii="Calibri" w:eastAsia="Calibri" w:hAnsi="Calibri" w:cs="Calibri"/>
          <w:b/>
        </w:rPr>
      </w:pPr>
      <w:r w:rsidRPr="00FE1ECC">
        <w:rPr>
          <w:i/>
          <w:color w:val="231F20"/>
          <w:lang w:val="en-GB"/>
        </w:rPr>
        <w:t>Longevity risk</w:t>
      </w:r>
      <w:r w:rsidRPr="00FE1ECC">
        <w:rPr>
          <w:rFonts w:ascii="Calibri" w:eastAsia="Calibri" w:hAnsi="Calibri" w:cs="Calibri"/>
          <w:b/>
        </w:rPr>
        <w:t> </w:t>
      </w:r>
    </w:p>
    <w:p w14:paraId="41936B41" w14:textId="4D4BC4FC" w:rsidR="00EF6B4B" w:rsidRDefault="004243B8" w:rsidP="0085675A">
      <w:pPr>
        <w:pStyle w:val="BodyText"/>
        <w:spacing w:before="120" w:after="120"/>
        <w:ind w:left="284" w:right="1280"/>
        <w:jc w:val="both"/>
        <w:rPr>
          <w:color w:val="231F20"/>
          <w:lang w:val="en-GB"/>
        </w:rPr>
      </w:pPr>
      <w:r w:rsidRPr="00FE1ECC">
        <w:rPr>
          <w:color w:val="231F20"/>
          <w:lang w:val="en-GB"/>
        </w:rPr>
        <w:t>The risk that scheme participants will live longer than expected. This risk is carefully considered in each actuarial valuation exercise, and the assumptions used in any analysis and modelling are thoroughly examined. </w:t>
      </w:r>
    </w:p>
    <w:p w14:paraId="571667EA" w14:textId="77777777" w:rsidR="00EF6B4B" w:rsidRDefault="004243B8" w:rsidP="0085675A">
      <w:pPr>
        <w:pStyle w:val="BodyText"/>
        <w:spacing w:before="120" w:after="120"/>
        <w:ind w:left="284" w:right="1280"/>
        <w:rPr>
          <w:i/>
          <w:color w:val="231F20"/>
          <w:lang w:val="en-GB"/>
        </w:rPr>
      </w:pPr>
      <w:r w:rsidRPr="00FE1ECC">
        <w:rPr>
          <w:i/>
          <w:color w:val="231F20"/>
          <w:lang w:val="en-GB"/>
        </w:rPr>
        <w:t>Inflation risk </w:t>
      </w:r>
    </w:p>
    <w:p w14:paraId="659B96CF" w14:textId="7184C520" w:rsidR="00EF6B4B" w:rsidRDefault="004243B8" w:rsidP="0085675A">
      <w:pPr>
        <w:pStyle w:val="BodyText"/>
        <w:spacing w:before="120" w:after="120"/>
        <w:ind w:left="284" w:right="1280"/>
        <w:rPr>
          <w:color w:val="231F20"/>
          <w:lang w:val="en-GB"/>
        </w:rPr>
      </w:pPr>
      <w:r w:rsidRPr="00EF6B4B">
        <w:rPr>
          <w:iCs/>
          <w:color w:val="231F20"/>
          <w:lang w:val="en-GB"/>
        </w:rPr>
        <w:t>The risk that actual inflation</w:t>
      </w:r>
      <w:r w:rsidRPr="00FE1ECC">
        <w:rPr>
          <w:color w:val="231F20"/>
          <w:lang w:val="en-GB"/>
        </w:rPr>
        <w:t xml:space="preserve"> exceeds expectations, increasing pension liabilities and potentially reducing the Fund's funding level. </w:t>
      </w:r>
      <w:r w:rsidR="007B1C7E">
        <w:rPr>
          <w:color w:val="231F20"/>
          <w:lang w:val="en-GB"/>
        </w:rPr>
        <w:t>The</w:t>
      </w:r>
      <w:r w:rsidR="007B1C7E" w:rsidRPr="007B1C7E">
        <w:rPr>
          <w:color w:val="231F20"/>
          <w:lang w:val="en-GB"/>
        </w:rPr>
        <w:t xml:space="preserve"> Committee sets a strategic asset allocation based on asset-liability modelling and actuarial advice, with exposure to assets expected to provide some protection against inflation over the long term. London CIV monitors the underlying portfolios and </w:t>
      </w:r>
      <w:r w:rsidR="00AE26C2">
        <w:rPr>
          <w:color w:val="231F20"/>
          <w:lang w:val="en-GB"/>
        </w:rPr>
        <w:t xml:space="preserve">provides regular reporting </w:t>
      </w:r>
      <w:r w:rsidR="007B1C7E" w:rsidRPr="007B1C7E">
        <w:rPr>
          <w:color w:val="231F20"/>
          <w:lang w:val="en-GB"/>
        </w:rPr>
        <w:t>to the Committee</w:t>
      </w:r>
      <w:r w:rsidR="000527CC">
        <w:rPr>
          <w:color w:val="231F20"/>
          <w:lang w:val="en-GB"/>
        </w:rPr>
        <w:t>.</w:t>
      </w:r>
    </w:p>
    <w:p w14:paraId="3BFAECE1" w14:textId="77777777" w:rsidR="00EF6B4B" w:rsidRDefault="004243B8" w:rsidP="0085675A">
      <w:pPr>
        <w:pStyle w:val="BodyText"/>
        <w:spacing w:before="120" w:after="120"/>
        <w:ind w:left="284" w:right="1280"/>
        <w:rPr>
          <w:color w:val="231F20"/>
          <w:lang w:val="en-GB"/>
        </w:rPr>
      </w:pPr>
      <w:r w:rsidRPr="00FE1ECC">
        <w:rPr>
          <w:i/>
          <w:color w:val="231F20"/>
          <w:lang w:val="en-GB"/>
        </w:rPr>
        <w:t>Interest rate risk</w:t>
      </w:r>
      <w:r w:rsidRPr="00FE1ECC">
        <w:rPr>
          <w:color w:val="231F20"/>
          <w:lang w:val="en-GB"/>
        </w:rPr>
        <w:t> </w:t>
      </w:r>
    </w:p>
    <w:p w14:paraId="12FB1CE6" w14:textId="0472FC46" w:rsidR="004243B8" w:rsidRPr="00EF6B4B" w:rsidRDefault="004243B8" w:rsidP="0085675A">
      <w:pPr>
        <w:pStyle w:val="BodyText"/>
        <w:spacing w:before="120" w:after="120"/>
        <w:ind w:left="284" w:right="1280"/>
        <w:rPr>
          <w:color w:val="231F20"/>
          <w:lang w:val="en-GB"/>
        </w:rPr>
      </w:pPr>
      <w:r w:rsidRPr="00EF6B4B">
        <w:rPr>
          <w:iCs/>
          <w:color w:val="231F20"/>
          <w:lang w:val="en-GB"/>
        </w:rPr>
        <w:t>The risk that changes in interest rates affect the value of liabilities and lead to adverse movements in the Fund's funding position.</w:t>
      </w:r>
      <w:r w:rsidR="00CD15BA">
        <w:rPr>
          <w:iCs/>
          <w:color w:val="231F20"/>
          <w:lang w:val="en-GB"/>
        </w:rPr>
        <w:t xml:space="preserve"> T</w:t>
      </w:r>
      <w:r w:rsidR="00CD15BA" w:rsidRPr="00CD15BA">
        <w:rPr>
          <w:iCs/>
          <w:color w:val="231F20"/>
          <w:lang w:val="en-GB"/>
        </w:rPr>
        <w:t>he Committee regularly reviews the Fund's funding position and investment strategy, informed by actuarial valuations and asset-liability modelling. London CIV monitors market and portfolio risks and provides regular reporting to support the Committee's oversight of the Fund's exposure to interest rate movements.</w:t>
      </w:r>
    </w:p>
    <w:p w14:paraId="2BA99118" w14:textId="3008983D" w:rsidR="004243B8" w:rsidRPr="00EF6B4B" w:rsidRDefault="00A64D0B" w:rsidP="0085675A">
      <w:pPr>
        <w:pStyle w:val="Heading4"/>
        <w:tabs>
          <w:tab w:val="left" w:pos="709"/>
        </w:tabs>
        <w:spacing w:before="240" w:after="240"/>
        <w:ind w:left="284" w:right="1280" w:firstLine="0"/>
        <w:rPr>
          <w:color w:val="231F20"/>
        </w:rPr>
      </w:pPr>
      <w:r w:rsidRPr="00EF6B4B">
        <w:rPr>
          <w:color w:val="231F20"/>
        </w:rPr>
        <w:t>8.2</w:t>
      </w:r>
      <w:r w:rsidR="00D93902" w:rsidRPr="00EF6B4B">
        <w:rPr>
          <w:color w:val="231F20"/>
        </w:rPr>
        <w:t xml:space="preserve"> A</w:t>
      </w:r>
      <w:r w:rsidR="00F337E7" w:rsidRPr="00EF6B4B">
        <w:rPr>
          <w:color w:val="231F20"/>
        </w:rPr>
        <w:t>sset-related risks</w:t>
      </w:r>
    </w:p>
    <w:p w14:paraId="36FF5CB0" w14:textId="77777777" w:rsidR="00EF6B4B" w:rsidRDefault="00110198" w:rsidP="0085675A">
      <w:pPr>
        <w:pStyle w:val="BodyText"/>
        <w:tabs>
          <w:tab w:val="left" w:pos="8222"/>
        </w:tabs>
        <w:ind w:left="284" w:right="1280"/>
        <w:rPr>
          <w:i/>
          <w:color w:val="231F20"/>
          <w:lang w:val="en-GB"/>
        </w:rPr>
      </w:pPr>
      <w:r w:rsidRPr="00FE1ECC">
        <w:rPr>
          <w:i/>
          <w:color w:val="231F20"/>
          <w:lang w:val="en-GB"/>
        </w:rPr>
        <w:t>Concentration risk </w:t>
      </w:r>
    </w:p>
    <w:p w14:paraId="1DF1B75E" w14:textId="77777777" w:rsidR="00EF6B4B" w:rsidRDefault="00110198" w:rsidP="0085675A">
      <w:pPr>
        <w:pStyle w:val="BodyText"/>
        <w:spacing w:before="120" w:after="120"/>
        <w:ind w:left="284" w:right="1280"/>
        <w:jc w:val="both"/>
        <w:rPr>
          <w:iCs/>
          <w:color w:val="231F20"/>
          <w:lang w:val="en-GB"/>
        </w:rPr>
      </w:pPr>
      <w:r w:rsidRPr="00EF6B4B">
        <w:rPr>
          <w:iCs/>
          <w:color w:val="231F20"/>
          <w:lang w:val="en-GB"/>
        </w:rPr>
        <w:lastRenderedPageBreak/>
        <w:t>The risk that a significant allocation to any single asset category, and its underperformance relative to expectations, could result in challenges in meeting the Fund’s objectives. To mitigate this risk, the Committee has set a diversified strategic asset allocation that invests in a wide range of assets.  </w:t>
      </w:r>
    </w:p>
    <w:p w14:paraId="2E3A168F" w14:textId="77777777" w:rsidR="00EF6B4B" w:rsidRDefault="00110198" w:rsidP="0085675A">
      <w:pPr>
        <w:pStyle w:val="BodyText"/>
        <w:spacing w:before="120" w:after="120"/>
        <w:ind w:left="284" w:right="1280"/>
        <w:rPr>
          <w:i/>
          <w:color w:val="231F20"/>
          <w:lang w:val="en-GB"/>
        </w:rPr>
      </w:pPr>
      <w:r w:rsidRPr="00FE1ECC">
        <w:rPr>
          <w:i/>
          <w:color w:val="231F20"/>
          <w:lang w:val="en-GB"/>
        </w:rPr>
        <w:t>Illiquidity risk </w:t>
      </w:r>
    </w:p>
    <w:p w14:paraId="14E5963E" w14:textId="77777777" w:rsidR="00EF6B4B" w:rsidRDefault="00110198" w:rsidP="0085675A">
      <w:pPr>
        <w:pStyle w:val="BodyText"/>
        <w:spacing w:before="120" w:after="120"/>
        <w:ind w:left="284" w:right="1280"/>
        <w:jc w:val="both"/>
        <w:rPr>
          <w:iCs/>
          <w:color w:val="231F20"/>
          <w:lang w:val="en-GB"/>
        </w:rPr>
      </w:pPr>
      <w:r w:rsidRPr="00FE1ECC">
        <w:rPr>
          <w:color w:val="231F20"/>
          <w:lang w:val="en-GB"/>
        </w:rPr>
        <w:t>The risk that the Fund cannot meet its immediate liabilities because it has insufficient liquid assets. To address this risk, the Committee has allocated a portion of the Fund’s portfolio to liquid asset classes, such as global publicly listed equities and credit. Additionally, the Fund can opt to receive income distributions from certain investments and regularly reviews its cashflow forecasts.</w:t>
      </w:r>
      <w:r w:rsidRPr="00FE1ECC">
        <w:rPr>
          <w:i/>
          <w:color w:val="231F20"/>
          <w:lang w:val="en-GB"/>
        </w:rPr>
        <w:t> </w:t>
      </w:r>
    </w:p>
    <w:p w14:paraId="74DC19AA" w14:textId="77777777" w:rsidR="00EF6B4B" w:rsidRDefault="00110198" w:rsidP="0085675A">
      <w:pPr>
        <w:pStyle w:val="BodyText"/>
        <w:spacing w:before="120" w:after="120"/>
        <w:ind w:left="284" w:right="1280"/>
        <w:rPr>
          <w:i/>
          <w:color w:val="231F20"/>
          <w:lang w:val="en-GB"/>
        </w:rPr>
      </w:pPr>
      <w:r w:rsidRPr="00FE1ECC">
        <w:rPr>
          <w:i/>
          <w:color w:val="231F20"/>
          <w:lang w:val="en-GB"/>
        </w:rPr>
        <w:t>Currency risk </w:t>
      </w:r>
    </w:p>
    <w:p w14:paraId="1B7B9793" w14:textId="40BBD729" w:rsidR="00EF6B4B" w:rsidRDefault="00110198" w:rsidP="0085675A">
      <w:pPr>
        <w:pStyle w:val="BodyText"/>
        <w:spacing w:before="120" w:after="120"/>
        <w:ind w:left="284" w:right="1280"/>
        <w:jc w:val="both"/>
        <w:rPr>
          <w:iCs/>
          <w:color w:val="231F20"/>
          <w:lang w:val="en-GB"/>
        </w:rPr>
      </w:pPr>
      <w:r w:rsidRPr="00FE1ECC">
        <w:rPr>
          <w:color w:val="231F20"/>
          <w:lang w:val="en-GB"/>
        </w:rPr>
        <w:t xml:space="preserve">The risk that foreign currency fluctuations may affect the value of the Fund’s foreign denominated assets relative to Sterling. To manage this risk, the Committee has decided to hedge </w:t>
      </w:r>
      <w:r w:rsidR="00F42CDD">
        <w:rPr>
          <w:color w:val="231F20"/>
          <w:lang w:val="en-GB"/>
        </w:rPr>
        <w:t>40</w:t>
      </w:r>
      <w:r w:rsidRPr="00FE1ECC">
        <w:rPr>
          <w:color w:val="231F20"/>
          <w:lang w:val="en-GB"/>
        </w:rPr>
        <w:t>% of the Fund’s global equity exposure to protect the value of these investments in Sterling and reduce the volatility caused by exchange rate movements. The currency hedge is implemented by the appointed investment manager.</w:t>
      </w:r>
      <w:r w:rsidRPr="00FE1ECC">
        <w:rPr>
          <w:i/>
          <w:color w:val="231F20"/>
          <w:lang w:val="en-GB"/>
        </w:rPr>
        <w:t> </w:t>
      </w:r>
    </w:p>
    <w:p w14:paraId="13CB63FA" w14:textId="7ED88D8C" w:rsidR="00EF6B4B" w:rsidRDefault="00110198" w:rsidP="0085675A">
      <w:pPr>
        <w:pStyle w:val="BodyText"/>
        <w:spacing w:before="120" w:after="120"/>
        <w:ind w:left="284" w:right="1280"/>
        <w:jc w:val="both"/>
        <w:rPr>
          <w:iCs/>
          <w:color w:val="231F20"/>
          <w:lang w:val="en-GB"/>
        </w:rPr>
      </w:pPr>
      <w:r w:rsidRPr="00FE1ECC">
        <w:rPr>
          <w:i/>
          <w:color w:val="231F20"/>
          <w:lang w:val="en-GB"/>
        </w:rPr>
        <w:t>Environment</w:t>
      </w:r>
      <w:r w:rsidR="005E776B">
        <w:rPr>
          <w:i/>
          <w:color w:val="231F20"/>
          <w:lang w:val="en-GB"/>
        </w:rPr>
        <w:t>al</w:t>
      </w:r>
      <w:r w:rsidRPr="00FE1ECC">
        <w:rPr>
          <w:i/>
          <w:color w:val="231F20"/>
          <w:lang w:val="en-GB"/>
        </w:rPr>
        <w:t>, social and governance (ESG) risk </w:t>
      </w:r>
    </w:p>
    <w:p w14:paraId="176CF553" w14:textId="359798BD" w:rsidR="00110198" w:rsidRPr="00EF6B4B" w:rsidRDefault="00110198" w:rsidP="0085675A">
      <w:pPr>
        <w:pStyle w:val="BodyText"/>
        <w:spacing w:before="120" w:after="120"/>
        <w:ind w:left="284" w:right="1280"/>
        <w:jc w:val="both"/>
        <w:rPr>
          <w:iCs/>
          <w:color w:val="231F20"/>
          <w:lang w:val="en-GB"/>
        </w:rPr>
      </w:pPr>
      <w:r w:rsidRPr="00FE1ECC">
        <w:rPr>
          <w:color w:val="231F20"/>
          <w:lang w:val="en-GB"/>
        </w:rPr>
        <w:t>The risk that ESG-related factors might impact the Fund’s ability to generate long-term sustainable returns. Further detail on the Fund’s general</w:t>
      </w:r>
      <w:r w:rsidRPr="00110198">
        <w:rPr>
          <w:lang w:val="en-GB"/>
        </w:rPr>
        <w:t xml:space="preserve"> policy on integrating ESG considerations into its investment strategy is outlined later in this document. </w:t>
      </w:r>
    </w:p>
    <w:p w14:paraId="54A83199" w14:textId="77777777" w:rsidR="004243B8" w:rsidRDefault="004243B8" w:rsidP="0085675A">
      <w:pPr>
        <w:pStyle w:val="BodyText"/>
        <w:ind w:right="1280"/>
      </w:pPr>
    </w:p>
    <w:p w14:paraId="5F6807E8" w14:textId="77777777" w:rsidR="00663204" w:rsidRDefault="00663204" w:rsidP="0085675A">
      <w:pPr>
        <w:pStyle w:val="BodyText"/>
        <w:ind w:right="1280"/>
      </w:pPr>
    </w:p>
    <w:p w14:paraId="0F6B91D9" w14:textId="77777777" w:rsidR="00663204" w:rsidRPr="004243B8" w:rsidRDefault="00663204" w:rsidP="0085675A">
      <w:pPr>
        <w:pStyle w:val="BodyText"/>
        <w:ind w:right="1280"/>
        <w:sectPr w:rsidR="00663204" w:rsidRPr="004243B8" w:rsidSect="002F61D9">
          <w:headerReference w:type="even" r:id="rId14"/>
          <w:headerReference w:type="default" r:id="rId15"/>
          <w:footerReference w:type="even" r:id="rId16"/>
          <w:footerReference w:type="default" r:id="rId17"/>
          <w:headerReference w:type="first" r:id="rId18"/>
          <w:footerReference w:type="first" r:id="rId19"/>
          <w:pgSz w:w="11910" w:h="16840"/>
          <w:pgMar w:top="1920" w:right="708" w:bottom="280" w:left="566" w:header="692" w:footer="0" w:gutter="0"/>
          <w:pgNumType w:start="0"/>
          <w:cols w:space="720"/>
          <w:titlePg/>
          <w:docGrid w:linePitch="299"/>
        </w:sectPr>
      </w:pPr>
    </w:p>
    <w:p w14:paraId="73AE281F" w14:textId="67DF3726" w:rsidR="00F46099" w:rsidRPr="00F46099" w:rsidRDefault="002C79DA" w:rsidP="0085675A">
      <w:pPr>
        <w:pStyle w:val="Heading2"/>
        <w:numPr>
          <w:ilvl w:val="0"/>
          <w:numId w:val="10"/>
        </w:numPr>
        <w:ind w:right="1280"/>
      </w:pPr>
      <w:r w:rsidRPr="00FE1ECC">
        <w:rPr>
          <w:color w:val="F3007E"/>
        </w:rPr>
        <w:lastRenderedPageBreak/>
        <w:t>Responsible Investment</w:t>
      </w:r>
    </w:p>
    <w:p w14:paraId="1D7BDF40" w14:textId="18C5B49A" w:rsidR="004507B3" w:rsidRDefault="00F95FDE" w:rsidP="0085675A">
      <w:pPr>
        <w:pStyle w:val="Heading4"/>
        <w:ind w:left="709" w:right="1280"/>
      </w:pPr>
      <w:r w:rsidRPr="009804C8">
        <w:t>9</w:t>
      </w:r>
      <w:r w:rsidR="00D93902" w:rsidRPr="009804C8">
        <w:t xml:space="preserve">.1 </w:t>
      </w:r>
      <w:r w:rsidR="00F70AEA" w:rsidRPr="009804C8">
        <w:t>Fund’s approach to Responsible Investment</w:t>
      </w:r>
    </w:p>
    <w:p w14:paraId="306213F9" w14:textId="77777777" w:rsidR="00A66E26" w:rsidRDefault="00A66E26" w:rsidP="0085675A">
      <w:pPr>
        <w:pStyle w:val="BodyText"/>
        <w:ind w:right="1280" w:firstLine="155"/>
        <w:rPr>
          <w:color w:val="231F20"/>
        </w:rPr>
      </w:pPr>
    </w:p>
    <w:p w14:paraId="4CD89C58" w14:textId="77777777" w:rsidR="00110601" w:rsidRDefault="00110601" w:rsidP="0085675A">
      <w:pPr>
        <w:pStyle w:val="BodyText"/>
        <w:ind w:right="1280" w:firstLine="155"/>
        <w:rPr>
          <w:color w:val="231F20"/>
        </w:rPr>
      </w:pPr>
    </w:p>
    <w:p w14:paraId="204872D5" w14:textId="19C76A00" w:rsidR="006C1614" w:rsidRPr="009804C8" w:rsidRDefault="006C1614" w:rsidP="0085675A">
      <w:pPr>
        <w:pStyle w:val="BodyText"/>
        <w:spacing w:before="120" w:after="120"/>
        <w:ind w:left="284" w:right="1280"/>
        <w:jc w:val="both"/>
        <w:rPr>
          <w:color w:val="231F20"/>
          <w:lang w:val="en-GB"/>
        </w:rPr>
      </w:pPr>
      <w:r w:rsidRPr="009804C8">
        <w:rPr>
          <w:color w:val="231F20"/>
          <w:lang w:val="en-GB"/>
        </w:rPr>
        <w:t>The Fund is committed to being a responsible investor and long-term steward of its assets. The Committee recognises that environmental, social and governance (ESG) factors can be financially material to long-term investment performance and, accordingly, these factors are considered within the Fund's investment arrangements where relevant to risk and return. The Fund believes that effective management of financially material ESG issues can help protect and enhance long-term value and support the delivery of its investment objectives.</w:t>
      </w:r>
    </w:p>
    <w:p w14:paraId="166A1512" w14:textId="77777777" w:rsidR="006C1614" w:rsidRPr="009804C8" w:rsidRDefault="006C1614" w:rsidP="0085675A">
      <w:pPr>
        <w:pStyle w:val="BodyText"/>
        <w:spacing w:before="120" w:after="120"/>
        <w:ind w:left="284" w:right="1280"/>
        <w:jc w:val="both"/>
        <w:rPr>
          <w:color w:val="231F20"/>
          <w:lang w:val="en-GB"/>
        </w:rPr>
      </w:pPr>
      <w:r w:rsidRPr="009804C8">
        <w:rPr>
          <w:color w:val="231F20"/>
          <w:lang w:val="en-GB"/>
        </w:rPr>
        <w:t>The Fund's responsible investment priorities are to:</w:t>
      </w:r>
    </w:p>
    <w:p w14:paraId="7EB71626" w14:textId="77777777" w:rsidR="006C1614" w:rsidRPr="009804C8" w:rsidRDefault="006C1614" w:rsidP="0085675A">
      <w:pPr>
        <w:pStyle w:val="BodyText"/>
        <w:numPr>
          <w:ilvl w:val="0"/>
          <w:numId w:val="59"/>
        </w:numPr>
        <w:spacing w:before="120" w:after="120"/>
        <w:ind w:right="1280"/>
        <w:jc w:val="both"/>
        <w:rPr>
          <w:color w:val="231F20"/>
          <w:lang w:val="en-GB"/>
        </w:rPr>
      </w:pPr>
      <w:r w:rsidRPr="009804C8">
        <w:rPr>
          <w:color w:val="231F20"/>
          <w:lang w:val="en-GB"/>
        </w:rPr>
        <w:t>take account of financially material ESG factors within the investment process;</w:t>
      </w:r>
    </w:p>
    <w:p w14:paraId="50D99C00" w14:textId="77777777" w:rsidR="006C1614" w:rsidRPr="009804C8" w:rsidRDefault="006C1614" w:rsidP="0085675A">
      <w:pPr>
        <w:pStyle w:val="BodyText"/>
        <w:numPr>
          <w:ilvl w:val="0"/>
          <w:numId w:val="59"/>
        </w:numPr>
        <w:spacing w:before="120" w:after="120"/>
        <w:ind w:right="1280"/>
        <w:jc w:val="both"/>
        <w:rPr>
          <w:color w:val="231F20"/>
          <w:lang w:val="en-GB"/>
        </w:rPr>
      </w:pPr>
      <w:r w:rsidRPr="009804C8">
        <w:rPr>
          <w:color w:val="231F20"/>
          <w:lang w:val="en-GB"/>
        </w:rPr>
        <w:t>support effective stewardship and active ownership;</w:t>
      </w:r>
    </w:p>
    <w:p w14:paraId="474290EE" w14:textId="77777777" w:rsidR="006C1614" w:rsidRPr="009804C8" w:rsidRDefault="006C1614" w:rsidP="0085675A">
      <w:pPr>
        <w:pStyle w:val="BodyText"/>
        <w:numPr>
          <w:ilvl w:val="0"/>
          <w:numId w:val="59"/>
        </w:numPr>
        <w:spacing w:before="120" w:after="120"/>
        <w:ind w:right="1280"/>
        <w:jc w:val="both"/>
        <w:rPr>
          <w:color w:val="231F20"/>
          <w:lang w:val="en-GB"/>
        </w:rPr>
      </w:pPr>
      <w:r w:rsidRPr="009804C8">
        <w:rPr>
          <w:color w:val="231F20"/>
          <w:lang w:val="en-GB"/>
        </w:rPr>
        <w:t>manage long-term sustainability-related risks and opportunities, including climate-related risks; and</w:t>
      </w:r>
    </w:p>
    <w:p w14:paraId="5FBEC7A3" w14:textId="2879D875" w:rsidR="006C1614" w:rsidRPr="009804C8" w:rsidRDefault="006C1614" w:rsidP="0085675A">
      <w:pPr>
        <w:pStyle w:val="BodyText"/>
        <w:numPr>
          <w:ilvl w:val="0"/>
          <w:numId w:val="59"/>
        </w:numPr>
        <w:spacing w:before="120" w:after="120"/>
        <w:ind w:right="1280"/>
        <w:jc w:val="both"/>
        <w:rPr>
          <w:color w:val="231F20"/>
          <w:lang w:val="en-GB"/>
        </w:rPr>
      </w:pPr>
      <w:r w:rsidRPr="009804C8">
        <w:rPr>
          <w:color w:val="231F20"/>
          <w:lang w:val="en-GB"/>
        </w:rPr>
        <w:t>work collaboratively with London CIV and other investors to support responsible investment outcomes and the long-term interests of beneficiaries.</w:t>
      </w:r>
    </w:p>
    <w:p w14:paraId="34FD9580" w14:textId="02BDE2E0" w:rsidR="006C1614" w:rsidRPr="009804C8" w:rsidRDefault="006C1614" w:rsidP="0085675A">
      <w:pPr>
        <w:pStyle w:val="BodyText"/>
        <w:spacing w:before="120" w:after="120"/>
        <w:ind w:left="284" w:right="1280"/>
        <w:jc w:val="both"/>
        <w:rPr>
          <w:color w:val="231F20"/>
          <w:lang w:val="en-GB"/>
        </w:rPr>
      </w:pPr>
      <w:r w:rsidRPr="009804C8">
        <w:rPr>
          <w:color w:val="231F20"/>
          <w:lang w:val="en-GB"/>
        </w:rPr>
        <w:t>The Fund may also take account of non-financial considerations where it is permitted to do so and where this is consistent with its fiduciary responsibilities. The Fund's detailed approach to responsible investment is set out in its Responsible Investment Policy, which is reviewed periodically by the Committee.</w:t>
      </w:r>
    </w:p>
    <w:p w14:paraId="7F5D2ECE" w14:textId="77777777" w:rsidR="006C1614" w:rsidRPr="006C1614" w:rsidRDefault="006C1614" w:rsidP="0085675A">
      <w:pPr>
        <w:pStyle w:val="BodyText"/>
        <w:spacing w:before="120" w:after="120"/>
        <w:ind w:left="284" w:right="1280"/>
        <w:jc w:val="both"/>
        <w:rPr>
          <w:b/>
          <w:bCs/>
          <w:color w:val="231F20"/>
          <w:lang w:val="en-GB"/>
        </w:rPr>
      </w:pPr>
      <w:r w:rsidRPr="009804C8">
        <w:rPr>
          <w:color w:val="231F20"/>
          <w:lang w:val="en-GB"/>
        </w:rPr>
        <w:t>Responsibility for implementing the Fund's responsible investment approach rests with London CIV and appointed investment managers. The Fund expects financially material ESG factors to be appropriately integrated into investment decision-making and monitored as part of the ongoing management of Fund assets. The Committee maintains oversight through regular reporting and engagement with London CIV and other relevant service providers.</w:t>
      </w:r>
    </w:p>
    <w:p w14:paraId="66DCDF0D" w14:textId="4F08D10B" w:rsidR="00D3734E" w:rsidRPr="00A8027C" w:rsidRDefault="00A8027C" w:rsidP="0085675A">
      <w:pPr>
        <w:pStyle w:val="BodyText"/>
        <w:spacing w:before="120" w:after="120"/>
        <w:ind w:left="284" w:right="1280"/>
        <w:jc w:val="both"/>
        <w:rPr>
          <w:color w:val="231F20"/>
          <w:lang w:val="en-GB"/>
        </w:rPr>
      </w:pPr>
      <w:r w:rsidRPr="00A8027C">
        <w:rPr>
          <w:color w:val="231F20"/>
          <w:lang w:val="en-GB"/>
        </w:rPr>
        <w:t>.</w:t>
      </w:r>
    </w:p>
    <w:p w14:paraId="3C376AF9" w14:textId="397C046F" w:rsidR="00A66E26" w:rsidRDefault="00D93902" w:rsidP="0085675A">
      <w:pPr>
        <w:pStyle w:val="Heading4"/>
        <w:numPr>
          <w:ilvl w:val="1"/>
          <w:numId w:val="10"/>
        </w:numPr>
        <w:ind w:right="1280"/>
      </w:pPr>
      <w:r>
        <w:t>V</w:t>
      </w:r>
      <w:r w:rsidR="009B7E43">
        <w:t>oting rights &amp; Stewardship</w:t>
      </w:r>
    </w:p>
    <w:p w14:paraId="4C5150FC" w14:textId="77777777" w:rsidR="00C71839" w:rsidRDefault="00C71839" w:rsidP="0085675A">
      <w:pPr>
        <w:pStyle w:val="BodyText"/>
        <w:ind w:right="1280" w:firstLine="284"/>
        <w:rPr>
          <w:szCs w:val="32"/>
        </w:rPr>
      </w:pPr>
    </w:p>
    <w:p w14:paraId="577C6CC5" w14:textId="5DEEF97D" w:rsidR="009804C8" w:rsidRPr="009804C8" w:rsidRDefault="009804C8" w:rsidP="0085675A">
      <w:pPr>
        <w:pStyle w:val="BodyText"/>
        <w:spacing w:before="120" w:after="120"/>
        <w:ind w:left="284" w:right="1280"/>
        <w:jc w:val="both"/>
        <w:rPr>
          <w:color w:val="231F20"/>
          <w:lang w:val="en-GB"/>
        </w:rPr>
      </w:pPr>
      <w:r w:rsidRPr="009804C8">
        <w:rPr>
          <w:color w:val="231F20"/>
          <w:lang w:val="en-GB"/>
        </w:rPr>
        <w:t>The Fund regards effective stewardship as an important component of long-term investment management and believes that the responsible exercise of ownership rights can help protect and enhance the long-term value of its investments. Stewardship activities include engagement with investee entities, the exercise of voting rights and promoting high standards of corporate governance.</w:t>
      </w:r>
    </w:p>
    <w:p w14:paraId="5B659F60" w14:textId="64A3E844" w:rsidR="009804C8" w:rsidRPr="009804C8" w:rsidRDefault="009804C8" w:rsidP="0085675A">
      <w:pPr>
        <w:pStyle w:val="BodyText"/>
        <w:spacing w:before="120" w:after="120"/>
        <w:ind w:left="284" w:right="1280"/>
        <w:jc w:val="both"/>
        <w:rPr>
          <w:color w:val="231F20"/>
          <w:lang w:val="en-GB"/>
        </w:rPr>
      </w:pPr>
      <w:r w:rsidRPr="009804C8">
        <w:rPr>
          <w:color w:val="231F20"/>
          <w:lang w:val="en-GB"/>
        </w:rPr>
        <w:t xml:space="preserve">The exercise of voting rights and stewardship activities is delegated to London CIV and appointed investment managers. The Fund expects stewardship activities to be undertaken in a manner that supports the long-term interests of the Fund and is consistent with recognised market standards and best practice, including the principles of the UK Stewardship Code. </w:t>
      </w:r>
    </w:p>
    <w:p w14:paraId="432FAD3E" w14:textId="12E3BE2D" w:rsidR="00C66562" w:rsidRPr="009804C8" w:rsidRDefault="009804C8" w:rsidP="0085675A">
      <w:pPr>
        <w:pStyle w:val="BodyText"/>
        <w:spacing w:before="120" w:after="120"/>
        <w:ind w:left="284" w:right="1280"/>
        <w:jc w:val="both"/>
        <w:rPr>
          <w:color w:val="231F20"/>
          <w:lang w:val="en-GB"/>
        </w:rPr>
      </w:pPr>
      <w:r w:rsidRPr="009804C8">
        <w:rPr>
          <w:color w:val="231F20"/>
          <w:lang w:val="en-GB"/>
        </w:rPr>
        <w:t>The Committee receives regular reporting on voting, engagement and other stewardship activities and monitors the extent to which these activities support the Fund's responsible investment objectives and wider investment strategy</w:t>
      </w:r>
      <w:r w:rsidR="00550CB7" w:rsidRPr="009804C8">
        <w:rPr>
          <w:color w:val="231F20"/>
          <w:lang w:val="en-GB"/>
        </w:rPr>
        <w:t>.</w:t>
      </w:r>
    </w:p>
    <w:p w14:paraId="2A916487" w14:textId="77777777" w:rsidR="009B7E43" w:rsidRDefault="009B7E43" w:rsidP="0085675A">
      <w:pPr>
        <w:pStyle w:val="BodyText"/>
        <w:ind w:right="1280"/>
      </w:pPr>
    </w:p>
    <w:p w14:paraId="2F82A378" w14:textId="77777777" w:rsidR="00657429" w:rsidRDefault="00657429" w:rsidP="0085675A">
      <w:pPr>
        <w:pStyle w:val="Heading2"/>
        <w:ind w:left="360" w:right="1280" w:firstLine="0"/>
        <w:rPr>
          <w:kern w:val="2"/>
          <w:lang w:val="en-GB" w:eastAsia="en-GB"/>
          <w14:ligatures w14:val="standardContextual"/>
        </w:rPr>
      </w:pPr>
      <w:r>
        <w:rPr>
          <w:color w:val="F3007E"/>
        </w:rPr>
        <w:lastRenderedPageBreak/>
        <w:t>10</w:t>
      </w:r>
      <w:proofErr w:type="gramStart"/>
      <w:r>
        <w:rPr>
          <w:color w:val="F3007E"/>
        </w:rPr>
        <w:t>.</w:t>
      </w:r>
      <w:r>
        <w:rPr>
          <w:rFonts w:ascii="Times New Roman" w:hAnsi="Times New Roman" w:cs="Times New Roman"/>
          <w:color w:val="F3007E"/>
          <w:sz w:val="14"/>
          <w:szCs w:val="14"/>
        </w:rPr>
        <w:t xml:space="preserve">  </w:t>
      </w:r>
      <w:r w:rsidRPr="00867D4C">
        <w:rPr>
          <w:color w:val="F3007E"/>
        </w:rPr>
        <w:t>Review</w:t>
      </w:r>
      <w:proofErr w:type="gramEnd"/>
      <w:r w:rsidRPr="00867D4C">
        <w:rPr>
          <w:color w:val="F3007E"/>
        </w:rPr>
        <w:t xml:space="preserve"> and Consultation</w:t>
      </w:r>
    </w:p>
    <w:p w14:paraId="16C78653" w14:textId="77777777" w:rsidR="004507B3" w:rsidRDefault="004507B3" w:rsidP="0085675A">
      <w:pPr>
        <w:pStyle w:val="BodyText"/>
        <w:ind w:right="1280"/>
        <w:rPr>
          <w:sz w:val="20"/>
        </w:rPr>
      </w:pPr>
    </w:p>
    <w:p w14:paraId="07DA49F5" w14:textId="12840C43" w:rsidR="003C7D72" w:rsidRPr="00571676" w:rsidRDefault="003C7D72" w:rsidP="0085675A">
      <w:pPr>
        <w:pStyle w:val="BodyText"/>
        <w:spacing w:before="110"/>
        <w:ind w:left="360" w:right="1280"/>
        <w:rPr>
          <w:szCs w:val="32"/>
        </w:rPr>
      </w:pPr>
      <w:r w:rsidRPr="00571676">
        <w:rPr>
          <w:szCs w:val="32"/>
        </w:rPr>
        <w:t xml:space="preserve">This ISS will be formally reviewed at least every three years following each actuarial valuation and updated without delay in response to any significant changes in investment policy, regulation, pooling arrangements, or the Fund’s circumstances. </w:t>
      </w:r>
    </w:p>
    <w:p w14:paraId="7F78EE19" w14:textId="3F78EF92" w:rsidR="004507B3" w:rsidRDefault="003C7D72" w:rsidP="0085675A">
      <w:pPr>
        <w:pStyle w:val="BodyText"/>
        <w:spacing w:before="110"/>
        <w:ind w:left="360" w:right="1280"/>
        <w:rPr>
          <w:szCs w:val="32"/>
        </w:rPr>
      </w:pPr>
      <w:r w:rsidRPr="00571676">
        <w:rPr>
          <w:szCs w:val="32"/>
        </w:rPr>
        <w:t xml:space="preserve">In line with the regulations and guidance the Committee </w:t>
      </w:r>
      <w:r w:rsidR="005E776B" w:rsidRPr="00571676">
        <w:rPr>
          <w:szCs w:val="32"/>
        </w:rPr>
        <w:t>ha</w:t>
      </w:r>
      <w:r w:rsidR="005E776B">
        <w:rPr>
          <w:szCs w:val="32"/>
        </w:rPr>
        <w:t>s</w:t>
      </w:r>
      <w:r w:rsidR="005E776B" w:rsidRPr="00571676">
        <w:rPr>
          <w:szCs w:val="32"/>
        </w:rPr>
        <w:t xml:space="preserve"> </w:t>
      </w:r>
      <w:r w:rsidRPr="00571676">
        <w:rPr>
          <w:szCs w:val="32"/>
        </w:rPr>
        <w:t xml:space="preserve">sought the views of relevant parties, including employers and the local pensions board, during the drafting process.  The final version of the ISS will be published on the </w:t>
      </w:r>
      <w:r w:rsidR="00073D9E">
        <w:rPr>
          <w:szCs w:val="32"/>
        </w:rPr>
        <w:t xml:space="preserve">Pension Fund’s </w:t>
      </w:r>
      <w:r w:rsidRPr="00571676">
        <w:rPr>
          <w:szCs w:val="32"/>
        </w:rPr>
        <w:t>website.</w:t>
      </w:r>
    </w:p>
    <w:p w14:paraId="525D3D5A" w14:textId="77777777" w:rsidR="00CE4F3C" w:rsidRDefault="00CE4F3C" w:rsidP="003C7D72">
      <w:pPr>
        <w:pStyle w:val="BodyText"/>
        <w:spacing w:before="110"/>
        <w:rPr>
          <w:szCs w:val="32"/>
        </w:rPr>
      </w:pPr>
    </w:p>
    <w:p w14:paraId="13B62945" w14:textId="77777777" w:rsidR="00CE4F3C" w:rsidRDefault="00CE4F3C" w:rsidP="003C7D72">
      <w:pPr>
        <w:pStyle w:val="BodyText"/>
        <w:spacing w:before="110"/>
        <w:rPr>
          <w:szCs w:val="32"/>
        </w:rPr>
      </w:pPr>
    </w:p>
    <w:p w14:paraId="5357A9C3" w14:textId="77777777" w:rsidR="00CE4F3C" w:rsidRDefault="00CE4F3C" w:rsidP="003C7D72">
      <w:pPr>
        <w:pStyle w:val="BodyText"/>
        <w:spacing w:before="110"/>
        <w:rPr>
          <w:szCs w:val="32"/>
        </w:rPr>
      </w:pPr>
    </w:p>
    <w:p w14:paraId="07E0B11C" w14:textId="77777777" w:rsidR="00294076" w:rsidRDefault="00294076" w:rsidP="003C7D72">
      <w:pPr>
        <w:pStyle w:val="BodyText"/>
        <w:spacing w:before="110"/>
        <w:rPr>
          <w:szCs w:val="32"/>
        </w:rPr>
      </w:pPr>
    </w:p>
    <w:p w14:paraId="12E90148" w14:textId="77777777" w:rsidR="00294076" w:rsidRDefault="00294076" w:rsidP="003C7D72">
      <w:pPr>
        <w:pStyle w:val="BodyText"/>
        <w:spacing w:before="110"/>
        <w:rPr>
          <w:szCs w:val="32"/>
        </w:rPr>
      </w:pPr>
    </w:p>
    <w:p w14:paraId="0F2C1088" w14:textId="77777777" w:rsidR="00294076" w:rsidRDefault="00294076" w:rsidP="003C7D72">
      <w:pPr>
        <w:pStyle w:val="BodyText"/>
        <w:spacing w:before="110"/>
        <w:rPr>
          <w:szCs w:val="32"/>
        </w:rPr>
      </w:pPr>
    </w:p>
    <w:p w14:paraId="42DB0985" w14:textId="77777777" w:rsidR="00294076" w:rsidRDefault="00294076" w:rsidP="003C7D72">
      <w:pPr>
        <w:pStyle w:val="BodyText"/>
        <w:spacing w:before="110"/>
        <w:rPr>
          <w:szCs w:val="32"/>
        </w:rPr>
      </w:pPr>
    </w:p>
    <w:p w14:paraId="3F55DD2D" w14:textId="77777777" w:rsidR="00294076" w:rsidRDefault="00294076" w:rsidP="003C7D72">
      <w:pPr>
        <w:pStyle w:val="BodyText"/>
        <w:spacing w:before="110"/>
        <w:rPr>
          <w:szCs w:val="32"/>
        </w:rPr>
      </w:pPr>
    </w:p>
    <w:p w14:paraId="39BCD156" w14:textId="77777777" w:rsidR="00294076" w:rsidRDefault="00294076" w:rsidP="003C7D72">
      <w:pPr>
        <w:pStyle w:val="BodyText"/>
        <w:spacing w:before="110"/>
        <w:rPr>
          <w:szCs w:val="32"/>
        </w:rPr>
      </w:pPr>
    </w:p>
    <w:sectPr w:rsidR="00294076" w:rsidSect="003F6043">
      <w:headerReference w:type="even" r:id="rId20"/>
      <w:headerReference w:type="default" r:id="rId21"/>
      <w:headerReference w:type="first" r:id="rId22"/>
      <w:pgSz w:w="11910" w:h="16840"/>
      <w:pgMar w:top="1920" w:right="708" w:bottom="280" w:left="566" w:header="692" w:footer="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5D0B68" w14:textId="77777777" w:rsidR="007B0CF9" w:rsidRDefault="007B0CF9">
      <w:r>
        <w:separator/>
      </w:r>
    </w:p>
  </w:endnote>
  <w:endnote w:type="continuationSeparator" w:id="0">
    <w:p w14:paraId="7939233F" w14:textId="77777777" w:rsidR="007B0CF9" w:rsidRDefault="007B0CF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D89FC" w14:textId="77777777" w:rsidR="00A17A70" w:rsidRDefault="00A17A7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F4394D" w14:textId="77777777" w:rsidR="00A17A70" w:rsidRDefault="00A17A70">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472A93" w14:textId="77777777" w:rsidR="00A17A70" w:rsidRDefault="00A17A7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12DBB3" w14:textId="77777777" w:rsidR="007B0CF9" w:rsidRDefault="007B0CF9">
      <w:r>
        <w:separator/>
      </w:r>
    </w:p>
  </w:footnote>
  <w:footnote w:type="continuationSeparator" w:id="0">
    <w:p w14:paraId="40F82A3D" w14:textId="77777777" w:rsidR="007B0CF9" w:rsidRDefault="007B0CF9">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E2AD5A" w14:textId="68F48826" w:rsidR="00A17A70" w:rsidRDefault="00A17A7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8D137F" w14:textId="08181703" w:rsidR="00BD002C" w:rsidRDefault="00A629DE">
    <w:pPr>
      <w:pStyle w:val="BodyText"/>
      <w:spacing w:line="14" w:lineRule="auto"/>
      <w:rPr>
        <w:sz w:val="20"/>
      </w:rPr>
    </w:pPr>
    <w:r>
      <w:rPr>
        <w:noProof/>
        <w:sz w:val="20"/>
      </w:rPr>
      <mc:AlternateContent>
        <mc:Choice Requires="wpg">
          <w:drawing>
            <wp:anchor distT="0" distB="0" distL="0" distR="0" simplePos="0" relativeHeight="251658240" behindDoc="1" locked="0" layoutInCell="1" allowOverlap="1" wp14:anchorId="3D199F90" wp14:editId="33B3BF43">
              <wp:simplePos x="0" y="0"/>
              <wp:positionH relativeFrom="page">
                <wp:posOffset>457200</wp:posOffset>
              </wp:positionH>
              <wp:positionV relativeFrom="page">
                <wp:posOffset>443169</wp:posOffset>
              </wp:positionV>
              <wp:extent cx="6647180" cy="323911"/>
              <wp:effectExtent l="0" t="0" r="20320" b="19050"/>
              <wp:wrapNone/>
              <wp:docPr id="7" name="Group 7">
                <a:extLst xmlns:a="http://schemas.openxmlformats.org/drawingml/2006/main">
                  <a:ext uri="{FF2B5EF4-FFF2-40B4-BE49-F238E27FC236}">
                    <a16:creationId xmlns:a16="http://schemas.microsoft.com/office/drawing/2014/main" id="{07C8EF4D-D991-4586-AC59-1AA565173CC2}"/>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647180" cy="323911"/>
                        <a:chOff x="4673" y="5029"/>
                        <a:chExt cx="6647459" cy="324525"/>
                      </a:xfrm>
                    </wpg:grpSpPr>
                    <wps:wsp>
                      <wps:cNvPr id="8" name="Graphic 8"/>
                      <wps:cNvSpPr/>
                      <wps:spPr>
                        <a:xfrm>
                          <a:off x="6223" y="328284"/>
                          <a:ext cx="6645909" cy="1270"/>
                        </a:xfrm>
                        <a:custGeom>
                          <a:avLst/>
                          <a:gdLst/>
                          <a:ahLst/>
                          <a:cxnLst/>
                          <a:rect l="l" t="t" r="r" b="b"/>
                          <a:pathLst>
                            <a:path w="6645909">
                              <a:moveTo>
                                <a:pt x="0" y="0"/>
                              </a:moveTo>
                              <a:lnTo>
                                <a:pt x="6645605" y="0"/>
                              </a:lnTo>
                            </a:path>
                          </a:pathLst>
                        </a:custGeom>
                        <a:ln w="3924">
                          <a:solidFill>
                            <a:srgbClr val="33133C"/>
                          </a:solidFill>
                          <a:prstDash val="solid"/>
                        </a:ln>
                      </wps:spPr>
                      <wps:bodyPr wrap="square" lIns="0" tIns="0" rIns="0" bIns="0" rtlCol="0">
                        <a:prstTxWarp prst="textNoShape">
                          <a:avLst/>
                        </a:prstTxWarp>
                        <a:noAutofit/>
                      </wps:bodyPr>
                    </wps:wsp>
                    <wps:wsp>
                      <wps:cNvPr id="9" name="Graphic 9"/>
                      <wps:cNvSpPr/>
                      <wps:spPr>
                        <a:xfrm>
                          <a:off x="4673" y="27266"/>
                          <a:ext cx="1649730" cy="292735"/>
                        </a:xfrm>
                        <a:custGeom>
                          <a:avLst/>
                          <a:gdLst/>
                          <a:ahLst/>
                          <a:cxnLst/>
                          <a:rect l="l" t="t" r="r" b="b"/>
                          <a:pathLst>
                            <a:path w="1649730" h="292735">
                              <a:moveTo>
                                <a:pt x="1649285" y="0"/>
                              </a:moveTo>
                              <a:lnTo>
                                <a:pt x="0" y="0"/>
                              </a:lnTo>
                              <a:lnTo>
                                <a:pt x="0" y="292214"/>
                              </a:lnTo>
                              <a:lnTo>
                                <a:pt x="1649285" y="292214"/>
                              </a:lnTo>
                              <a:lnTo>
                                <a:pt x="1649285" y="0"/>
                              </a:lnTo>
                              <a:close/>
                            </a:path>
                          </a:pathLst>
                        </a:custGeom>
                        <a:solidFill>
                          <a:srgbClr val="33133C"/>
                        </a:solidFill>
                      </wps:spPr>
                      <wps:bodyPr wrap="square" lIns="0" tIns="0" rIns="0" bIns="0" rtlCol="0">
                        <a:prstTxWarp prst="textNoShape">
                          <a:avLst/>
                        </a:prstTxWarp>
                        <a:noAutofit/>
                      </wps:bodyPr>
                    </wps:wsp>
                    <wps:wsp>
                      <wps:cNvPr id="10" name="Graphic 10"/>
                      <wps:cNvSpPr/>
                      <wps:spPr>
                        <a:xfrm>
                          <a:off x="4673" y="27266"/>
                          <a:ext cx="1649730" cy="292735"/>
                        </a:xfrm>
                        <a:custGeom>
                          <a:avLst/>
                          <a:gdLst/>
                          <a:ahLst/>
                          <a:cxnLst/>
                          <a:rect l="l" t="t" r="r" b="b"/>
                          <a:pathLst>
                            <a:path w="1649730" h="292735">
                              <a:moveTo>
                                <a:pt x="0" y="292214"/>
                              </a:moveTo>
                              <a:lnTo>
                                <a:pt x="1649285" y="292214"/>
                              </a:lnTo>
                              <a:lnTo>
                                <a:pt x="1649285" y="0"/>
                              </a:lnTo>
                              <a:lnTo>
                                <a:pt x="0" y="0"/>
                              </a:lnTo>
                              <a:lnTo>
                                <a:pt x="0" y="292214"/>
                              </a:lnTo>
                              <a:close/>
                            </a:path>
                          </a:pathLst>
                        </a:custGeom>
                        <a:ln w="9347">
                          <a:solidFill>
                            <a:srgbClr val="33133C"/>
                          </a:solidFill>
                          <a:prstDash val="solid"/>
                        </a:ln>
                      </wps:spPr>
                      <wps:bodyPr wrap="square" lIns="0" tIns="0" rIns="0" bIns="0" rtlCol="0">
                        <a:prstTxWarp prst="textNoShape">
                          <a:avLst/>
                        </a:prstTxWarp>
                        <a:noAutofit/>
                      </wps:bodyPr>
                    </wps:wsp>
                    <wps:wsp>
                      <wps:cNvPr id="13" name="Graphic 13"/>
                      <wps:cNvSpPr/>
                      <wps:spPr>
                        <a:xfrm>
                          <a:off x="4280294" y="5029"/>
                          <a:ext cx="1270" cy="213995"/>
                        </a:xfrm>
                        <a:custGeom>
                          <a:avLst/>
                          <a:gdLst/>
                          <a:ahLst/>
                          <a:cxnLst/>
                          <a:rect l="l" t="t" r="r" b="b"/>
                          <a:pathLst>
                            <a:path h="213995">
                              <a:moveTo>
                                <a:pt x="0" y="0"/>
                              </a:moveTo>
                              <a:lnTo>
                                <a:pt x="0" y="213525"/>
                              </a:lnTo>
                            </a:path>
                          </a:pathLst>
                        </a:custGeom>
                        <a:ln w="3035">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3A78CF71" id="Group 7" o:spid="_x0000_s1026" style="position:absolute;margin-left:36pt;margin-top:34.9pt;width:523.4pt;height:25.5pt;z-index:-251658240;mso-wrap-distance-left:0;mso-wrap-distance-right:0;mso-position-horizontal-relative:page;mso-position-vertical-relative:page" coordorigin="46,50" coordsize="66474,32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5v4vlQMAADsPAAAOAAAAZHJzL2Uyb0RvYy54bWzsV9+PmzgQfj/p/gfk91vAEBLQstVpt11V&#10;qtqVuqd7dsAEVMA+2wnZ//7GNiYhzaq7/Sm1zQMxeOyZ+eb78HD5Yt+13o4K2bA+R+FFgDzaF6xs&#10;+k2O/rl/9dcKeVKRviQt62mOHqhEL67+/ONy4BnFrGZtSYUHm/QyG3iOaqV45vuyqGlH5AXjtIfJ&#10;iomOKLgVG78UZIDdu9bHQZD4AxMlF6ygUsLTGzuJrsz+VUUL9a6qJFVemyOITZmrMNe1vvpXlyTb&#10;CMLrphjDIJ8RRUeaHpxOW90QRbytaD7aqmsKwSSr1EXBOp9VVVNQkwNkEwYn2dwKtuUml002bPgE&#10;E0B7gtNnb1u83d0K/p7fCRs9DN+w4oMEXPyBb7LjeX2/ORjvK9HpRZCEtzeIPkyI0r3yCniYJPEy&#10;XAHwBcxFOErD0EJe1FAXvSxOlhHyYHYR4NTNvTxaHi9Stzxe4IU28UlmnZsQp5AGDhySB5jkl8H0&#10;viacGvSlhuFOeE2ZI+BzTzpg8u1ImpWOSLsGG43jeCdHSE9QSjC26UZ4hVexTfgIrUUajOmGeGno&#10;OSVLsmIr1S1lBnWyeyMV+ALKlW5Eajcq9r0bCtCAZn9r2K+QB+wXyAP2r613TpRep7fSQ28wZTOB&#10;6Gcd29F7ZmbVSZ0htMNs2x9bQeEXSbAwlXVpWAtYpN2YKk6u4eFxcm2vo4hSHBtRSdY25aumbXUU&#10;UmzW163wdgSSiqIwiq51HrDDzIwLqW6IrK2dmRrN2t5wW2a2RLp0a1Y+QH0HKGmO5H9bIijy2tc9&#10;MEi/NNxAuMHaDYRqr5l5tRiAwOf9/l8iuKfd50hBZd8yRySSuaJpDCZbvbJnf28VqxpdUSC1i2i8&#10;AVJbin1zdgP35uw2knwyuycx4yVOkjm5wyROl9H4KsApXkZzLc8Z4JD6JvSeQqlzNEaii3DgMjdM&#10;12Z4NefwwWbOd8jLvf2guG7O/dv9rA04xKER/qOGx46faT7XGmDaMkmtPD6pupl+niQzQ9XfMvro&#10;kAih1HMdwROowi8qpDPEf0xHX5H658R3Ko9zNmcV9xwd2dMrjeLl79PLtmTf6fQKobU6kV30PNnh&#10;FXSh8Uk/6toz05GZThaHUZr+mONLH1nW+7kja34MPSayUY9hdOinrRB0X/LE3iyA41tH8PihEZjf&#10;2HTNzH663sx8h8AXmmlDx69J/Ql4fG96ucM379X/AAAA//8DAFBLAwQUAAYACAAAACEAker9QeAA&#10;AAAKAQAADwAAAGRycy9kb3ducmV2LnhtbEyPQUvDQBCF74L/YRnBm90kYk3TbEop6qkIbQXxts1O&#10;k9DsbMhuk/TfOz3p7Q3v8eZ9+WqyrRiw940jBfEsAoFUOtNQpeDr8P6UgvBBk9GtI1RwRQ+r4v4u&#10;15lxI+1w2IdKcAn5TCuoQ+gyKX1Zo9V+5jok9k6utzrw2VfS9HrkctvKJIrm0uqG+EOtO9zUWJ73&#10;F6vgY9Tj+jl+G7bn0+b6c3j5/N7GqNTjw7Reggg4hb8w3ObzdCh409FdyHjRKnhNGCUomC+Y4ObH&#10;ccrqyCqJUpBFLv8jFL8AAAD//wMAUEsBAi0AFAAGAAgAAAAhALaDOJL+AAAA4QEAABMAAAAAAAAA&#10;AAAAAAAAAAAAAFtDb250ZW50X1R5cGVzXS54bWxQSwECLQAUAAYACAAAACEAOP0h/9YAAACUAQAA&#10;CwAAAAAAAAAAAAAAAAAvAQAAX3JlbHMvLnJlbHNQSwECLQAUAAYACAAAACEAL+b+L5UDAAA7DwAA&#10;DgAAAAAAAAAAAAAAAAAuAgAAZHJzL2Uyb0RvYy54bWxQSwECLQAUAAYACAAAACEAker9QeAAAAAK&#10;AQAADwAAAAAAAAAAAAAAAADvBQAAZHJzL2Rvd25yZXYueG1sUEsFBgAAAAAEAAQA8wAAAPwGAAAA&#10;AA==&#10;">
              <v:shape id="Graphic 8" o:spid="_x0000_s1027" style="position:absolute;left:62;top:3282;width:66459;height:13;visibility:visible;mso-wrap-style:square;v-text-anchor:top" coordsize="6645909,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UzNnwAAAANoAAAAPAAAAZHJzL2Rvd25yZXYueG1sRE9Ni8Iw&#10;EL0v+B/CCN40VXBZqlFUUMSVRasg3sZmbIvNpDRZ2/335iDs8fG+p/PWlOJJtSssKxgOIhDEqdUF&#10;ZwrOp3X/C4TzyBpLy6TgjxzMZ52PKcbaNnykZ+IzEULYxagg976KpXRpTgbdwFbEgbvb2qAPsM6k&#10;rrEJ4aaUoyj6lAYLDg05VrTKKX0kv0ZB4m+P0a647jbJ+HKRtD/8fC8bpXrddjEB4an1/+K3e6sV&#10;hK3hSrgBcvYCAAD//wMAUEsBAi0AFAAGAAgAAAAhANvh9svuAAAAhQEAABMAAAAAAAAAAAAAAAAA&#10;AAAAAFtDb250ZW50X1R5cGVzXS54bWxQSwECLQAUAAYACAAAACEAWvQsW78AAAAVAQAACwAAAAAA&#10;AAAAAAAAAAAfAQAAX3JlbHMvLnJlbHNQSwECLQAUAAYACAAAACEAXlMzZ8AAAADaAAAADwAAAAAA&#10;AAAAAAAAAAAHAgAAZHJzL2Rvd25yZXYueG1sUEsFBgAAAAADAAMAtwAAAPQCAAAAAA==&#10;" path="m,l6645605,e" filled="f" strokecolor="#33133c" strokeweight=".109mm">
                <v:path arrowok="t"/>
              </v:shape>
              <v:shape id="Graphic 9" o:spid="_x0000_s1028" style="position:absolute;left:46;top:272;width:16498;height:2928;visibility:visible;mso-wrap-style:square;v-text-anchor:top" coordsize="1649730,292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zJujwwAAANoAAAAPAAAAZHJzL2Rvd25yZXYueG1sRI/disIw&#10;FITvF3yHcATv1lQFWatRRBD8Y2FVxMtjc2yLzUltoq1vbxYW9nKYmW+YyawxhXhS5XLLCnrdCARx&#10;YnXOqYLjYfn5BcJ5ZI2FZVLwIgezaetjgrG2Nf/Qc+9TESDsYlSQeV/GUrokI4Oua0vi4F1tZdAH&#10;WaVSV1gHuClkP4qG0mDOYSHDkhYZJbf9wygwF75+N8fRen3aXAZ1ed7dtwOnVKfdzMcgPDX+P/zX&#10;XmkFI/i9Em6AnL4BAAD//wMAUEsBAi0AFAAGAAgAAAAhANvh9svuAAAAhQEAABMAAAAAAAAAAAAA&#10;AAAAAAAAAFtDb250ZW50X1R5cGVzXS54bWxQSwECLQAUAAYACAAAACEAWvQsW78AAAAVAQAACwAA&#10;AAAAAAAAAAAAAAAfAQAAX3JlbHMvLnJlbHNQSwECLQAUAAYACAAAACEAU8ybo8MAAADaAAAADwAA&#10;AAAAAAAAAAAAAAAHAgAAZHJzL2Rvd25yZXYueG1sUEsFBgAAAAADAAMAtwAAAPcCAAAAAA==&#10;" path="m1649285,l,,,292214r1649285,l1649285,xe" fillcolor="#33133c" stroked="f">
                <v:path arrowok="t"/>
              </v:shape>
              <v:shape id="Graphic 10" o:spid="_x0000_s1029" style="position:absolute;left:46;top:272;width:16498;height:2928;visibility:visible;mso-wrap-style:square;v-text-anchor:top" coordsize="1649730,292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tlObwwAAANsAAAAPAAAAZHJzL2Rvd25yZXYueG1sRI9Ba8Mw&#10;DIXvg/0Ho8Fuq7PCxkjrhpBQ2E5hbX+AiNUkNJbT2HPTfz8dBrtJvKf3Pm2LxY0q0RwGzwZeVxko&#10;4tbbgTsDp+P+5QNUiMgWR89k4E4Bit3jwxZz62/8TekQOyUhHHI00Mc45VqHtieHYeUnYtHOfnYY&#10;ZZ07bWe8Sbgb9TrL3rXDgaWhx4mqntrL4ccZaHzV1GW9dNfmmMqve53e+JSMeX5ayg2oSEv8N/9d&#10;f1rBF3r5RQbQu18AAAD//wMAUEsBAi0AFAAGAAgAAAAhANvh9svuAAAAhQEAABMAAAAAAAAAAAAA&#10;AAAAAAAAAFtDb250ZW50X1R5cGVzXS54bWxQSwECLQAUAAYACAAAACEAWvQsW78AAAAVAQAACwAA&#10;AAAAAAAAAAAAAAAfAQAAX3JlbHMvLnJlbHNQSwECLQAUAAYACAAAACEAmLZTm8MAAADbAAAADwAA&#10;AAAAAAAAAAAAAAAHAgAAZHJzL2Rvd25yZXYueG1sUEsFBgAAAAADAAMAtwAAAPcCAAAAAA==&#10;" path="m,292214r1649285,l1649285,,,,,292214xe" filled="f" strokecolor="#33133c" strokeweight=".25964mm">
                <v:path arrowok="t"/>
              </v:shape>
              <v:shape id="Graphic 13" o:spid="_x0000_s1030" style="position:absolute;left:42802;top:50;width:13;height:2140;visibility:visible;mso-wrap-style:square;v-text-anchor:top" coordsize="1270,2139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ZWKnwQAAANsAAAAPAAAAZHJzL2Rvd25yZXYueG1sRE9Na4NA&#10;EL0H+h+WKfQW1zZYGuMaRAjkVGgaPA/uVCXurOxuEu2v7xYKvc3jfU6xn80obuT8YFnBc5KCIG6t&#10;HrhTcP48rN9A+ICscbRMChbysC8fVgXm2t75g26n0IkYwj5HBX0IUy6lb3sy6BM7EUfuyzqDIULX&#10;Se3wHsPNKF/S9FUaHDg29DhR3VN7OV2NAnSDqd+/m0OW1dW0tcv22lRBqafHudqBCDSHf/Gf+6jj&#10;/A38/hIPkOUPAAAA//8DAFBLAQItABQABgAIAAAAIQDb4fbL7gAAAIUBAAATAAAAAAAAAAAAAAAA&#10;AAAAAABbQ29udGVudF9UeXBlc10ueG1sUEsBAi0AFAAGAAgAAAAhAFr0LFu/AAAAFQEAAAsAAAAA&#10;AAAAAAAAAAAAHwEAAF9yZWxzLy5yZWxzUEsBAi0AFAAGAAgAAAAhALRlYqfBAAAA2wAAAA8AAAAA&#10;AAAAAAAAAAAABwIAAGRycy9kb3ducmV2LnhtbFBLBQYAAAAAAwADALcAAAD1AgAAAAA=&#10;" path="m,l,213525e" filled="f" strokeweight=".08431mm">
                <v:path arrowok="t"/>
              </v:shape>
              <w10:wrap anchorx="page" anchory="page"/>
            </v:group>
          </w:pict>
        </mc:Fallback>
      </mc:AlternateContent>
    </w:r>
    <w:r w:rsidR="00BD002C">
      <w:rPr>
        <w:noProof/>
        <w:sz w:val="20"/>
      </w:rPr>
      <mc:AlternateContent>
        <mc:Choice Requires="wps">
          <w:drawing>
            <wp:anchor distT="0" distB="0" distL="0" distR="0" simplePos="0" relativeHeight="251658241" behindDoc="1" locked="0" layoutInCell="1" allowOverlap="1" wp14:anchorId="40378681" wp14:editId="60B9F4CD">
              <wp:simplePos x="0" y="0"/>
              <wp:positionH relativeFrom="page">
                <wp:posOffset>527300</wp:posOffset>
              </wp:positionH>
              <wp:positionV relativeFrom="page">
                <wp:posOffset>550703</wp:posOffset>
              </wp:positionV>
              <wp:extent cx="1494790" cy="152400"/>
              <wp:effectExtent l="0" t="0" r="0" b="0"/>
              <wp:wrapNone/>
              <wp:docPr id="15" name="Textbox 15">
                <a:extLst xmlns:a="http://schemas.openxmlformats.org/drawingml/2006/main">
                  <a:ext uri="{FF2B5EF4-FFF2-40B4-BE49-F238E27FC236}">
                    <a16:creationId xmlns:a16="http://schemas.microsoft.com/office/drawing/2014/main" id="{AC705A9D-7606-4D8D-82ED-7E74CA445D63}"/>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94790" cy="152400"/>
                      </a:xfrm>
                      <a:prstGeom prst="rect">
                        <a:avLst/>
                      </a:prstGeom>
                    </wps:spPr>
                    <wps:txbx>
                      <w:txbxContent>
                        <w:p w14:paraId="49A3155C" w14:textId="77777777" w:rsidR="00BD002C" w:rsidRDefault="00BD002C">
                          <w:pPr>
                            <w:spacing w:line="224" w:lineRule="exact"/>
                            <w:ind w:left="20"/>
                            <w:rPr>
                              <w:sz w:val="20"/>
                            </w:rPr>
                          </w:pPr>
                          <w:r>
                            <w:rPr>
                              <w:color w:val="FFFFFF"/>
                              <w:spacing w:val="-8"/>
                              <w:sz w:val="20"/>
                            </w:rPr>
                            <w:t>Investment</w:t>
                          </w:r>
                          <w:r>
                            <w:rPr>
                              <w:color w:val="FFFFFF"/>
                              <w:sz w:val="20"/>
                            </w:rPr>
                            <w:t xml:space="preserve"> </w:t>
                          </w:r>
                          <w:r>
                            <w:rPr>
                              <w:color w:val="FFFFFF"/>
                              <w:spacing w:val="-8"/>
                              <w:sz w:val="20"/>
                            </w:rPr>
                            <w:t>Strategy</w:t>
                          </w:r>
                          <w:r>
                            <w:rPr>
                              <w:color w:val="FFFFFF"/>
                              <w:spacing w:val="3"/>
                              <w:sz w:val="20"/>
                            </w:rPr>
                            <w:t xml:space="preserve"> </w:t>
                          </w:r>
                          <w:r>
                            <w:rPr>
                              <w:color w:val="FFFFFF"/>
                              <w:spacing w:val="-8"/>
                              <w:sz w:val="20"/>
                            </w:rPr>
                            <w:t>Statement</w:t>
                          </w:r>
                        </w:p>
                      </w:txbxContent>
                    </wps:txbx>
                    <wps:bodyPr wrap="square" lIns="0" tIns="0" rIns="0" bIns="0" rtlCol="0">
                      <a:noAutofit/>
                    </wps:bodyPr>
                  </wps:wsp>
                </a:graphicData>
              </a:graphic>
            </wp:anchor>
          </w:drawing>
        </mc:Choice>
        <mc:Fallback>
          <w:pict>
            <v:shapetype w14:anchorId="40378681" id="_x0000_t202" coordsize="21600,21600" o:spt="202" path="m,l,21600r21600,l21600,xe">
              <v:stroke joinstyle="miter"/>
              <v:path gradientshapeok="t" o:connecttype="rect"/>
            </v:shapetype>
            <v:shape id="Textbox 15" o:spid="_x0000_s1028" type="#_x0000_t202" style="position:absolute;margin-left:41.5pt;margin-top:43.35pt;width:117.7pt;height:12pt;z-index:-251658239;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Dk/9lAEAABsDAAAOAAAAZHJzL2Uyb0RvYy54bWysUtuO0zAQfUfiHyy/U6dVuWzUdAWsQEgr&#10;QFr4ANexm4jYY2bcJv17xt60RbtviJfJODM+c84Zb24nP4ijReohNHK5qKSwwUDbh30jf/749Oqd&#10;FJR0aPUAwTbyZEnebl++2IyxtivoYGgtCgYJVI+xkV1KsVaKTGe9pgVEG7joAL1OfMS9alGPjO4H&#10;taqqN2oEbCOCsUT89+6xKLcF3zlr0jfnyCYxNJK5pRKxxF2OarvR9R517Hoz09D/wMLrPvDQC9Sd&#10;TlocsH8G5XuDQODSwoBX4FxvbNHAapbVEzUPnY62aGFzKF5sov8Ha74eH+J3FGn6ABMvsIigeA/m&#10;F7E3aoxUzz3ZU6qJu7PQyaHPX5Yg+CJ7e7r4aackTEZb36zf3nDJcG35erWuiuHqejsipc8WvMhJ&#10;I5H3VRjo4z2lPF/X55aZzOP8zCRNu4lbcrqD9sQiRt5jI+n3QaOVYvgS2Ki89HOC52R3TjANH6E8&#10;jawlwPtDAteXyVfceTJvoBCaX0te8d/n0nV909s/AAAA//8DAFBLAwQUAAYACAAAACEAJttGa98A&#10;AAAJAQAADwAAAGRycy9kb3ducmV2LnhtbEyPwU7DMBBE70j8g7WVuFE7FKUhjVNVCE5IiDQcODqx&#10;m1iN1yF22/D3LKdyWo1mNPum2M5uYGczBetRQrIUwAy2XlvsJHzWr/cZsBAVajV4NBJ+TIBteXtT&#10;qFz7C1bmvI8doxIMuZLQxzjmnIe2N06FpR8Nknfwk1OR5NRxPakLlbuBPwiRcqcs0odejea5N+1x&#10;f3ISdl9Yvdjv9+ajOlS2rp8EvqVHKe8W824DLJo5XsPwh0/oUBJT40+oAxskZCuaEumma2Dkr5Ls&#10;EVhDwUSsgZcF/7+g/AUAAP//AwBQSwECLQAUAAYACAAAACEAtoM4kv4AAADhAQAAEwAAAAAAAAAA&#10;AAAAAAAAAAAAW0NvbnRlbnRfVHlwZXNdLnhtbFBLAQItABQABgAIAAAAIQA4/SH/1gAAAJQBAAAL&#10;AAAAAAAAAAAAAAAAAC8BAABfcmVscy8ucmVsc1BLAQItABQABgAIAAAAIQBXDk/9lAEAABsDAAAO&#10;AAAAAAAAAAAAAAAAAC4CAABkcnMvZTJvRG9jLnhtbFBLAQItABQABgAIAAAAIQAm20Zr3wAAAAkB&#10;AAAPAAAAAAAAAAAAAAAAAO4DAABkcnMvZG93bnJldi54bWxQSwUGAAAAAAQABADzAAAA+gQAAAAA&#10;" filled="f" stroked="f">
              <v:textbox inset="0,0,0,0">
                <w:txbxContent>
                  <w:p w14:paraId="49A3155C" w14:textId="77777777" w:rsidR="00BD002C" w:rsidRDefault="00BD002C">
                    <w:pPr>
                      <w:spacing w:line="224" w:lineRule="exact"/>
                      <w:ind w:left="20"/>
                      <w:rPr>
                        <w:sz w:val="20"/>
                      </w:rPr>
                    </w:pPr>
                    <w:r>
                      <w:rPr>
                        <w:color w:val="FFFFFF"/>
                        <w:spacing w:val="-8"/>
                        <w:sz w:val="20"/>
                      </w:rPr>
                      <w:t>Investment</w:t>
                    </w:r>
                    <w:r>
                      <w:rPr>
                        <w:color w:val="FFFFFF"/>
                        <w:sz w:val="20"/>
                      </w:rPr>
                      <w:t xml:space="preserve"> </w:t>
                    </w:r>
                    <w:r>
                      <w:rPr>
                        <w:color w:val="FFFFFF"/>
                        <w:spacing w:val="-8"/>
                        <w:sz w:val="20"/>
                      </w:rPr>
                      <w:t>Strategy</w:t>
                    </w:r>
                    <w:r>
                      <w:rPr>
                        <w:color w:val="FFFFFF"/>
                        <w:spacing w:val="3"/>
                        <w:sz w:val="20"/>
                      </w:rPr>
                      <w:t xml:space="preserve"> </w:t>
                    </w:r>
                    <w:r>
                      <w:rPr>
                        <w:color w:val="FFFFFF"/>
                        <w:spacing w:val="-8"/>
                        <w:sz w:val="20"/>
                      </w:rPr>
                      <w:t>Statement</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48E511" w14:textId="2ED2D2FA" w:rsidR="00A17A70" w:rsidRDefault="00A17A7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BFB70C" w14:textId="6E270C99" w:rsidR="00065553" w:rsidRDefault="0006555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8CBB95" w14:textId="56B0C587" w:rsidR="00BD002C" w:rsidRDefault="00D77903" w:rsidP="003F6043">
    <w:pPr>
      <w:pStyle w:val="BodyText"/>
      <w:spacing w:line="14" w:lineRule="auto"/>
      <w:rPr>
        <w:sz w:val="20"/>
      </w:rPr>
    </w:pPr>
    <w:r>
      <w:rPr>
        <w:noProof/>
        <w:sz w:val="20"/>
      </w:rPr>
      <mc:AlternateContent>
        <mc:Choice Requires="wpg">
          <w:drawing>
            <wp:anchor distT="0" distB="0" distL="0" distR="0" simplePos="0" relativeHeight="251658242" behindDoc="1" locked="0" layoutInCell="1" allowOverlap="1" wp14:anchorId="2D051C4C" wp14:editId="72345AF0">
              <wp:simplePos x="0" y="0"/>
              <wp:positionH relativeFrom="page">
                <wp:posOffset>457200</wp:posOffset>
              </wp:positionH>
              <wp:positionV relativeFrom="page">
                <wp:posOffset>444500</wp:posOffset>
              </wp:positionV>
              <wp:extent cx="6647180" cy="324485"/>
              <wp:effectExtent l="0" t="0" r="20320" b="18415"/>
              <wp:wrapNone/>
              <wp:docPr id="2094772406" name="Group 20947724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647180" cy="324485"/>
                        <a:chOff x="4673" y="5029"/>
                        <a:chExt cx="6647459" cy="324525"/>
                      </a:xfrm>
                    </wpg:grpSpPr>
                    <wps:wsp>
                      <wps:cNvPr id="493936865" name="Graphic 8"/>
                      <wps:cNvSpPr/>
                      <wps:spPr>
                        <a:xfrm>
                          <a:off x="6223" y="328284"/>
                          <a:ext cx="6645909" cy="1270"/>
                        </a:xfrm>
                        <a:custGeom>
                          <a:avLst/>
                          <a:gdLst/>
                          <a:ahLst/>
                          <a:cxnLst/>
                          <a:rect l="l" t="t" r="r" b="b"/>
                          <a:pathLst>
                            <a:path w="6645909">
                              <a:moveTo>
                                <a:pt x="0" y="0"/>
                              </a:moveTo>
                              <a:lnTo>
                                <a:pt x="6645605" y="0"/>
                              </a:lnTo>
                            </a:path>
                          </a:pathLst>
                        </a:custGeom>
                        <a:ln w="3924">
                          <a:solidFill>
                            <a:srgbClr val="33133C"/>
                          </a:solidFill>
                          <a:prstDash val="solid"/>
                        </a:ln>
                      </wps:spPr>
                      <wps:bodyPr wrap="square" lIns="0" tIns="0" rIns="0" bIns="0" rtlCol="0">
                        <a:prstTxWarp prst="textNoShape">
                          <a:avLst/>
                        </a:prstTxWarp>
                        <a:noAutofit/>
                      </wps:bodyPr>
                    </wps:wsp>
                    <wps:wsp>
                      <wps:cNvPr id="1827886574" name="Graphic 9"/>
                      <wps:cNvSpPr/>
                      <wps:spPr>
                        <a:xfrm>
                          <a:off x="4673" y="27266"/>
                          <a:ext cx="1649730" cy="292735"/>
                        </a:xfrm>
                        <a:custGeom>
                          <a:avLst/>
                          <a:gdLst/>
                          <a:ahLst/>
                          <a:cxnLst/>
                          <a:rect l="l" t="t" r="r" b="b"/>
                          <a:pathLst>
                            <a:path w="1649730" h="292735">
                              <a:moveTo>
                                <a:pt x="1649285" y="0"/>
                              </a:moveTo>
                              <a:lnTo>
                                <a:pt x="0" y="0"/>
                              </a:lnTo>
                              <a:lnTo>
                                <a:pt x="0" y="292214"/>
                              </a:lnTo>
                              <a:lnTo>
                                <a:pt x="1649285" y="292214"/>
                              </a:lnTo>
                              <a:lnTo>
                                <a:pt x="1649285" y="0"/>
                              </a:lnTo>
                              <a:close/>
                            </a:path>
                          </a:pathLst>
                        </a:custGeom>
                        <a:solidFill>
                          <a:srgbClr val="33133C"/>
                        </a:solidFill>
                      </wps:spPr>
                      <wps:bodyPr wrap="square" lIns="0" tIns="0" rIns="0" bIns="0" rtlCol="0">
                        <a:prstTxWarp prst="textNoShape">
                          <a:avLst/>
                        </a:prstTxWarp>
                        <a:noAutofit/>
                      </wps:bodyPr>
                    </wps:wsp>
                    <wps:wsp>
                      <wps:cNvPr id="412673216" name="Graphic 10"/>
                      <wps:cNvSpPr/>
                      <wps:spPr>
                        <a:xfrm>
                          <a:off x="4673" y="27266"/>
                          <a:ext cx="1649730" cy="292735"/>
                        </a:xfrm>
                        <a:custGeom>
                          <a:avLst/>
                          <a:gdLst/>
                          <a:ahLst/>
                          <a:cxnLst/>
                          <a:rect l="l" t="t" r="r" b="b"/>
                          <a:pathLst>
                            <a:path w="1649730" h="292735">
                              <a:moveTo>
                                <a:pt x="0" y="292214"/>
                              </a:moveTo>
                              <a:lnTo>
                                <a:pt x="1649285" y="292214"/>
                              </a:lnTo>
                              <a:lnTo>
                                <a:pt x="1649285" y="0"/>
                              </a:lnTo>
                              <a:lnTo>
                                <a:pt x="0" y="0"/>
                              </a:lnTo>
                              <a:lnTo>
                                <a:pt x="0" y="292214"/>
                              </a:lnTo>
                              <a:close/>
                            </a:path>
                          </a:pathLst>
                        </a:custGeom>
                        <a:ln w="9347">
                          <a:solidFill>
                            <a:srgbClr val="33133C"/>
                          </a:solidFill>
                          <a:prstDash val="solid"/>
                        </a:ln>
                      </wps:spPr>
                      <wps:bodyPr wrap="square" lIns="0" tIns="0" rIns="0" bIns="0" rtlCol="0">
                        <a:prstTxWarp prst="textNoShape">
                          <a:avLst/>
                        </a:prstTxWarp>
                        <a:noAutofit/>
                      </wps:bodyPr>
                    </wps:wsp>
                    <wps:wsp>
                      <wps:cNvPr id="128134046" name="Graphic 13"/>
                      <wps:cNvSpPr/>
                      <wps:spPr>
                        <a:xfrm>
                          <a:off x="4280294" y="5029"/>
                          <a:ext cx="1270" cy="213995"/>
                        </a:xfrm>
                        <a:custGeom>
                          <a:avLst/>
                          <a:gdLst/>
                          <a:ahLst/>
                          <a:cxnLst/>
                          <a:rect l="l" t="t" r="r" b="b"/>
                          <a:pathLst>
                            <a:path h="213995">
                              <a:moveTo>
                                <a:pt x="0" y="0"/>
                              </a:moveTo>
                              <a:lnTo>
                                <a:pt x="0" y="213525"/>
                              </a:lnTo>
                            </a:path>
                          </a:pathLst>
                        </a:custGeom>
                        <a:ln w="3035">
                          <a:solidFill>
                            <a:srgbClr val="000000"/>
                          </a:solidFill>
                          <a:prstDash val="solid"/>
                        </a:ln>
                      </wps:spPr>
                      <wps:bodyPr wrap="square" lIns="0" tIns="0" rIns="0" bIns="0" rtlCol="0">
                        <a:prstTxWarp prst="textNoShape">
                          <a:avLst/>
                        </a:prstTxWarp>
                        <a:noAutofit/>
                      </wps:bodyPr>
                    </wps:wsp>
                  </wpg:wgp>
                </a:graphicData>
              </a:graphic>
              <wp14:sizeRelV relativeFrom="margin">
                <wp14:pctHeight>0</wp14:pctHeight>
              </wp14:sizeRelV>
            </wp:anchor>
          </w:drawing>
        </mc:Choice>
        <mc:Fallback>
          <w:pict>
            <v:group w14:anchorId="18E61B26" id="Group 2094772406" o:spid="_x0000_s1026" style="position:absolute;margin-left:36pt;margin-top:35pt;width:523.4pt;height:25.55pt;z-index:-251658238;mso-wrap-distance-left:0;mso-wrap-distance-right:0;mso-position-horizontal-relative:page;mso-position-vertical-relative:page;mso-height-relative:margin" coordorigin="46,50" coordsize="66474,32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zcAdrwMAAFoPAAAOAAAAZHJzL2Uyb0RvYy54bWzsV1uPozYUfq/U/4D83gEM4abJrKqZ7qjS&#10;arvSTtVnB0xABezaTsj8+x7bmEDSUWd3e3nYzQM54GP7XL7P5/j2zanvvCMVsmXDFoU3AfLoULKq&#10;HfZb9OvT2x8y5ElFhop0bKBb9EwlenP3/Xe3Iy8oZg3rKio8WGSQxci3qFGKF74vy4b2RN4wTgcY&#10;rJnoiYJXsfcrQUZYve98HASJPzJRccFKKiV8fbCD6M6sX9e0VL/UtaTK67YIbFPmKcxzp5/+3S0p&#10;9oLwpi0nM8hnWNGTdoBN56UeiCLeQbRXS/VtKZhktbopWe+zum5LanwAb8LgwptHwQ7c+LIvxj2f&#10;wwShvYjTZy9bvj8+Cv6RfxDWehDfsfJ3CXHxR74vluP6fX9WPtWi15PACe9kIvo8R5SelFfCxySJ&#10;0zCDwJcwFuE4zjY25GUDedHT4iSNkAejmwDnbuynxfR4k8/TN9hM90lhNzcmziaNHDAkz2GSXxam&#10;jw3h1ERf6jB8EF5bgb15lEdJlmyQN5AeEP04gSfTxmsTQFfHc3qTU2gvopVgbN2OcIaz2Dq+iNom&#10;Dya3Q5wamM5Ok6I8SPVImYk+Ob6TyqK4chJpnFSeBicK4IJmQWdYoJAHLBDIAxbs7O6cKD1Pp1SL&#10;3mjSZwzR33p2pE/MjKqLfINp59FuWGoBADZJAMFy2ABdqwGC3gZwZgWzNchL57pBWxHlODbkkqxr&#10;q7dt12krpNjv7jvhHQk4FUVhFN1rP2CFlRoXUj0Q2Vg9MzSpdYPBuCxsinTqdqx6hjyPkNItkn8c&#10;iKDI634eAEn68HCCcMLOCUJ198wcMSZAsOfT6TciuKe33yIFmX3PHKBI4ZKmXZ919cyB/XhQrG51&#10;RgHczqLpBcBtIfavozzMcJoByNP4EuaGo6+G+cxunOIkWaM8TOI8jaazAec4jdbkXkPBhQyO2H8e&#10;57MpzRZNluhsnEHNDeS1GoYTbAnms84a+ODXFeQd9CHrCwrBhjg0JwDAwS3i/q83/kR1d3a4BcuO&#10;SWp58rf0WxHpVXwzmP3Gp+uqEWKoczhMLukUmvx8pXyyHFkB+iU6Lam3muBw7f6vCXPJgLXmF/L0&#10;U+hkq1kexem3amZbtf+qmuEsjOIgvmZfpEvS69mHM2hSoSSu2lXXtZlGzTS6OIzy/P8pZrqA2d3/&#10;qoCtwf4S1yZahtG53bac0e3KK1u2AIq5tuDlEhKY31fRsplrClzgTHc6XTb1DXH5blq885X47k8A&#10;AAD//wMAUEsDBBQABgAIAAAAIQD5eK613wAAAAoBAAAPAAAAZHJzL2Rvd25yZXYueG1sTI9Ba8Mw&#10;DIXvg/0Ho8Juq+OMbSWNU0rZdiqDtYOxmxurSWgsh9hN0n8/9bSensQTT9/LV5NrxYB9aDxpUPME&#10;BFLpbUOVhu/9++MCRIiGrGk9oYYLBlgV93e5yawf6QuHXawEh1DIjIY6xi6TMpQ1OhPmvkNi7+h7&#10;ZyKvfSVtb0YOd61Mk+RFOtMQf6hNh5say9Pu7DR8jGZcP6m3YXs6bi6/++fPn61CrR9m03oJIuIU&#10;/4/his/oUDDTwZ/JBtFqeE25SmRNWK++UgvucuApVQpkkcvbCsUfAAAA//8DAFBLAQItABQABgAI&#10;AAAAIQC2gziS/gAAAOEBAAATAAAAAAAAAAAAAAAAAAAAAABbQ29udGVudF9UeXBlc10ueG1sUEsB&#10;Ai0AFAAGAAgAAAAhADj9If/WAAAAlAEAAAsAAAAAAAAAAAAAAAAALwEAAF9yZWxzLy5yZWxzUEsB&#10;Ai0AFAAGAAgAAAAhALTNwB2vAwAAWg8AAA4AAAAAAAAAAAAAAAAALgIAAGRycy9lMm9Eb2MueG1s&#10;UEsBAi0AFAAGAAgAAAAhAPl4rrXfAAAACgEAAA8AAAAAAAAAAAAAAAAACQYAAGRycy9kb3ducmV2&#10;LnhtbFBLBQYAAAAABAAEAPMAAAAVBwAAAAA=&#10;">
              <v:shape id="Graphic 8" o:spid="_x0000_s1027" style="position:absolute;left:62;top:3282;width:66459;height:13;visibility:visible;mso-wrap-style:square;v-text-anchor:top" coordsize="6645909,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qgJXzAAAAOIAAAAPAAAAZHJzL2Rvd25yZXYueG1sRI9Ba8JA&#10;FITvBf/D8oTe6katQVNX0UJLsSIaC9Lba/aZBLNvQ3Zr0n/fLRQ8DjPzDTNfdqYSV2pcaVnBcBCB&#10;IM6sLjlX8HF8eZiCcB5ZY2WZFPyQg+WidzfHRNuWD3RNfS4ChF2CCgrv60RKlxVk0A1sTRy8s20M&#10;+iCbXOoG2wA3lRxFUSwNlhwWCqzpuaDskn4bBan/uow25efmNZ2cTpK2+937ulXqvt+tnkB46vwt&#10;/N9+0woeZ+PZOJ7GE/i7FO6AXPwCAAD//wMAUEsBAi0AFAAGAAgAAAAhANvh9svuAAAAhQEAABMA&#10;AAAAAAAAAAAAAAAAAAAAAFtDb250ZW50X1R5cGVzXS54bWxQSwECLQAUAAYACAAAACEAWvQsW78A&#10;AAAVAQAACwAAAAAAAAAAAAAAAAAfAQAAX3JlbHMvLnJlbHNQSwECLQAUAAYACAAAACEAa6oCV8wA&#10;AADiAAAADwAAAAAAAAAAAAAAAAAHAgAAZHJzL2Rvd25yZXYueG1sUEsFBgAAAAADAAMAtwAAAAAD&#10;AAAAAA==&#10;" path="m,l6645605,e" filled="f" strokecolor="#33133c" strokeweight=".109mm">
                <v:path arrowok="t"/>
              </v:shape>
              <v:shape id="Graphic 9" o:spid="_x0000_s1028" style="position:absolute;left:46;top:272;width:16498;height:2928;visibility:visible;mso-wrap-style:square;v-text-anchor:top" coordsize="1649730,292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Xs9/yQAAAOMAAAAPAAAAZHJzL2Rvd25yZXYueG1sRE9fa8Iw&#10;EH8X9h3CDXzTVN20q0YZwmBOGUxF9ng2Z1vWXGqT2frtF2Hg4/3+32zRmlJcqHaFZQWDfgSCOLW6&#10;4EzBfvfWi0E4j6yxtEwKruRgMX/ozDDRtuEvumx9JkIIuwQV5N5XiZQuzcmg69uKOHAnWxv04awz&#10;qWtsQrgp5TCKxtJgwaEhx4qWOaU/21+jwBz59NnuX1arw8dx1FTfm/N65JTqPravUxCeWn8X/7vf&#10;dZgfDydxPH6ePMHtpwCAnP8BAAD//wMAUEsBAi0AFAAGAAgAAAAhANvh9svuAAAAhQEAABMAAAAA&#10;AAAAAAAAAAAAAAAAAFtDb250ZW50X1R5cGVzXS54bWxQSwECLQAUAAYACAAAACEAWvQsW78AAAAV&#10;AQAACwAAAAAAAAAAAAAAAAAfAQAAX3JlbHMvLnJlbHNQSwECLQAUAAYACAAAACEAb17Pf8kAAADj&#10;AAAADwAAAAAAAAAAAAAAAAAHAgAAZHJzL2Rvd25yZXYueG1sUEsFBgAAAAADAAMAtwAAAP0CAAAA&#10;AA==&#10;" path="m1649285,l,,,292214r1649285,l1649285,xe" fillcolor="#33133c" stroked="f">
                <v:path arrowok="t"/>
              </v:shape>
              <v:shape id="Graphic 10" o:spid="_x0000_s1029" style="position:absolute;left:46;top:272;width:16498;height:2928;visibility:visible;mso-wrap-style:square;v-text-anchor:top" coordsize="1649730,292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woE/yQAAAOIAAAAPAAAAZHJzL2Rvd25yZXYueG1sRI/NasMw&#10;EITvhb6D2EBvjWy3dYIbJZiYQnsy+XmAxdraJtbKtVTFefuqUOhxmJlvmM1uNoMINLnesoJ0mYAg&#10;bqzuuVVwPr09rkE4j6xxsEwKbuRgt72/22Ch7ZUPFI6+FRHCrkAFnfdjIaVrOjLolnYkjt6nnQz6&#10;KKdW6gmvEW4GmSVJLg32HBc6HGnfUXM5fhsFtd3XVVnN7Vd9CuXHrQovfA5KPSzm8hWEp9n/h//a&#10;71rBc5rlq6cszeH3UrwDcvsDAAD//wMAUEsBAi0AFAAGAAgAAAAhANvh9svuAAAAhQEAABMAAAAA&#10;AAAAAAAAAAAAAAAAAFtDb250ZW50X1R5cGVzXS54bWxQSwECLQAUAAYACAAAACEAWvQsW78AAAAV&#10;AQAACwAAAAAAAAAAAAAAAAAfAQAAX3JlbHMvLnJlbHNQSwECLQAUAAYACAAAACEAKMKBP8kAAADi&#10;AAAADwAAAAAAAAAAAAAAAAAHAgAAZHJzL2Rvd25yZXYueG1sUEsFBgAAAAADAAMAtwAAAP0CAAAA&#10;AA==&#10;" path="m,292214r1649285,l1649285,,,,,292214xe" filled="f" strokecolor="#33133c" strokeweight=".25964mm">
                <v:path arrowok="t"/>
              </v:shape>
              <v:shape id="Graphic 13" o:spid="_x0000_s1030" style="position:absolute;left:42802;top:50;width:13;height:2140;visibility:visible;mso-wrap-style:square;v-text-anchor:top" coordsize="1270,2139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dGYvwwAAAOIAAAAPAAAAZHJzL2Rvd25yZXYueG1sRE/LisIw&#10;FN0P+A/hCu7G1CdajVIKgquBUXF9aa5tsbkpSdTq108EYZaH815vO9OIOzlfW1YwGiYgiAuray4V&#10;nI677wUIH5A1NpZJwZM8bDe9rzWm2j74l+6HUIoYwj5FBVUIbSqlLyoy6Ie2JY7cxTqDIUJXSu3w&#10;EcNNI8dJMpcGa44NFbaUV1RcDzejAF1t8p/XeTeb5Vm7tM/l7ZwFpQb9LluBCNSFf/HHvddx/ngx&#10;mkyT6RzelyIGufkDAAD//wMAUEsBAi0AFAAGAAgAAAAhANvh9svuAAAAhQEAABMAAAAAAAAAAAAA&#10;AAAAAAAAAFtDb250ZW50X1R5cGVzXS54bWxQSwECLQAUAAYACAAAACEAWvQsW78AAAAVAQAACwAA&#10;AAAAAAAAAAAAAAAfAQAAX3JlbHMvLnJlbHNQSwECLQAUAAYACAAAACEAlnRmL8MAAADiAAAADwAA&#10;AAAAAAAAAAAAAAAHAgAAZHJzL2Rvd25yZXYueG1sUEsFBgAAAAADAAMAtwAAAPcCAAAAAA==&#10;" path="m,l,213525e" filled="f" strokeweight=".08431mm">
                <v:path arrowok="t"/>
              </v:shape>
              <w10:wrap anchorx="page" anchory="page"/>
            </v:group>
          </w:pict>
        </mc:Fallback>
      </mc:AlternateContent>
    </w:r>
    <w:r w:rsidR="00BD002C">
      <w:rPr>
        <w:noProof/>
        <w:sz w:val="20"/>
      </w:rPr>
      <mc:AlternateContent>
        <mc:Choice Requires="wps">
          <w:drawing>
            <wp:anchor distT="0" distB="0" distL="0" distR="0" simplePos="0" relativeHeight="251658243" behindDoc="1" locked="0" layoutInCell="1" allowOverlap="1" wp14:anchorId="0F812AD9" wp14:editId="350C952F">
              <wp:simplePos x="0" y="0"/>
              <wp:positionH relativeFrom="page">
                <wp:posOffset>527300</wp:posOffset>
              </wp:positionH>
              <wp:positionV relativeFrom="page">
                <wp:posOffset>550703</wp:posOffset>
              </wp:positionV>
              <wp:extent cx="1494790" cy="152400"/>
              <wp:effectExtent l="0" t="0" r="0" b="0"/>
              <wp:wrapNone/>
              <wp:docPr id="2027850879" name="Textbox 15">
                <a:extLst xmlns:a="http://schemas.openxmlformats.org/drawingml/2006/main">
                  <a:ext uri="{FF2B5EF4-FFF2-40B4-BE49-F238E27FC236}">
                    <a16:creationId xmlns:a16="http://schemas.microsoft.com/office/drawing/2014/main" id="{6460411E-8CF5-438E-8391-D8FBB759E69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94790" cy="152400"/>
                      </a:xfrm>
                      <a:prstGeom prst="rect">
                        <a:avLst/>
                      </a:prstGeom>
                    </wps:spPr>
                    <wps:txbx>
                      <w:txbxContent>
                        <w:p w14:paraId="6AA42E2F" w14:textId="77777777" w:rsidR="00BD002C" w:rsidRDefault="00BD002C" w:rsidP="003F6043">
                          <w:pPr>
                            <w:spacing w:line="224" w:lineRule="exact"/>
                            <w:ind w:left="20"/>
                            <w:rPr>
                              <w:sz w:val="20"/>
                            </w:rPr>
                          </w:pPr>
                          <w:r>
                            <w:rPr>
                              <w:color w:val="FFFFFF"/>
                              <w:spacing w:val="-8"/>
                              <w:sz w:val="20"/>
                            </w:rPr>
                            <w:t>Investment</w:t>
                          </w:r>
                          <w:r>
                            <w:rPr>
                              <w:color w:val="FFFFFF"/>
                              <w:sz w:val="20"/>
                            </w:rPr>
                            <w:t xml:space="preserve"> </w:t>
                          </w:r>
                          <w:r>
                            <w:rPr>
                              <w:color w:val="FFFFFF"/>
                              <w:spacing w:val="-8"/>
                              <w:sz w:val="20"/>
                            </w:rPr>
                            <w:t>Strategy</w:t>
                          </w:r>
                          <w:r>
                            <w:rPr>
                              <w:color w:val="FFFFFF"/>
                              <w:spacing w:val="3"/>
                              <w:sz w:val="20"/>
                            </w:rPr>
                            <w:t xml:space="preserve"> </w:t>
                          </w:r>
                          <w:r>
                            <w:rPr>
                              <w:color w:val="FFFFFF"/>
                              <w:spacing w:val="-8"/>
                              <w:sz w:val="20"/>
                            </w:rPr>
                            <w:t>Statement</w:t>
                          </w:r>
                        </w:p>
                      </w:txbxContent>
                    </wps:txbx>
                    <wps:bodyPr wrap="square" lIns="0" tIns="0" rIns="0" bIns="0" rtlCol="0">
                      <a:noAutofit/>
                    </wps:bodyPr>
                  </wps:wsp>
                </a:graphicData>
              </a:graphic>
            </wp:anchor>
          </w:drawing>
        </mc:Choice>
        <mc:Fallback>
          <w:pict>
            <v:shapetype w14:anchorId="0F812AD9" id="_x0000_t202" coordsize="21600,21600" o:spt="202" path="m,l,21600r21600,l21600,xe">
              <v:stroke joinstyle="miter"/>
              <v:path gradientshapeok="t" o:connecttype="rect"/>
            </v:shapetype>
            <v:shape id="_x0000_s1029" type="#_x0000_t202" style="position:absolute;margin-left:41.5pt;margin-top:43.35pt;width:117.7pt;height:12pt;z-index:-251658237;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PbMKmAEAACIDAAAOAAAAZHJzL2Uyb0RvYy54bWysUtuO0zAQfUfiHyy/06RVuWzUdAWsQEgr&#10;QFr4ANexG4vYY2bcJv17xt60RbtviBd77BmfOeeMN7eTH8TRIDkIrVwuailM0NC5sG/lzx+fXr2T&#10;gpIKnRogmFaeDMnb7csXmzE2ZgU9DJ1BwSCBmjG2sk8pNlVFujde0QKiCZy0gF4lPuK+6lCNjO6H&#10;alXXb6oRsIsI2hDx7d1jUm4LvrVGp2/WkkliaCVzS2XFsu7yWm03qtmjir3TMw31Dyy8coGbXqDu&#10;VFLigO4ZlHcagcCmhQZfgbVOm6KB1SzrJ2oeehVN0cLmULzYRP8PVn89PsTvKNL0ASYeYBFB8R70&#10;L2JvqjFSM9dkT6khrs5CJ4s+7yxB8EP29nTx00xJ6Iy2vlm/veGU5tzy9WpdF8Or6+uIlD4b8CIH&#10;rUSeV2GgjveUcn/VnEtmMo/9M5M07SbhukyaK/PNDroTaxl5nK2k3weFRorhS2C/8uzPAZ6D3TnA&#10;NHyE8kOypADvDwmsKwSuuDMBHkThNX+aPOm/z6Xq+rW3fwAAAP//AwBQSwMEFAAGAAgAAAAhACbb&#10;RmvfAAAACQEAAA8AAABkcnMvZG93bnJldi54bWxMj8FOwzAQRO9I/IO1lbhROxSlIY1TVQhOSIg0&#10;HDg6sZtYjdchdtvw9yynclqNZjT7ptjObmBnMwXrUUKyFMAMtl5b7CR81q/3GbAQFWo1eDQSfkyA&#10;bXl7U6hc+wtW5ryPHaMSDLmS0Mc45pyHtjdOhaUfDZJ38JNTkeTUcT2pC5W7gT8IkXKnLNKHXo3m&#10;uTftcX9yEnZfWL3Y7/fmozpUtq6fBL6lRynvFvNuAyyaOV7D8IdP6FASU+NPqAMbJGQrmhLppmtg&#10;5K+S7BFYQ8FErIGXBf+/oPwFAAD//wMAUEsBAi0AFAAGAAgAAAAhALaDOJL+AAAA4QEAABMAAAAA&#10;AAAAAAAAAAAAAAAAAFtDb250ZW50X1R5cGVzXS54bWxQSwECLQAUAAYACAAAACEAOP0h/9YAAACU&#10;AQAACwAAAAAAAAAAAAAAAAAvAQAAX3JlbHMvLnJlbHNQSwECLQAUAAYACAAAACEAwz2zCpgBAAAi&#10;AwAADgAAAAAAAAAAAAAAAAAuAgAAZHJzL2Uyb0RvYy54bWxQSwECLQAUAAYACAAAACEAJttGa98A&#10;AAAJAQAADwAAAAAAAAAAAAAAAADyAwAAZHJzL2Rvd25yZXYueG1sUEsFBgAAAAAEAAQA8wAAAP4E&#10;AAAAAA==&#10;" filled="f" stroked="f">
              <v:textbox inset="0,0,0,0">
                <w:txbxContent>
                  <w:p w14:paraId="6AA42E2F" w14:textId="77777777" w:rsidR="00BD002C" w:rsidRDefault="00BD002C" w:rsidP="003F6043">
                    <w:pPr>
                      <w:spacing w:line="224" w:lineRule="exact"/>
                      <w:ind w:left="20"/>
                      <w:rPr>
                        <w:sz w:val="20"/>
                      </w:rPr>
                    </w:pPr>
                    <w:r>
                      <w:rPr>
                        <w:color w:val="FFFFFF"/>
                        <w:spacing w:val="-8"/>
                        <w:sz w:val="20"/>
                      </w:rPr>
                      <w:t>Investment</w:t>
                    </w:r>
                    <w:r>
                      <w:rPr>
                        <w:color w:val="FFFFFF"/>
                        <w:sz w:val="20"/>
                      </w:rPr>
                      <w:t xml:space="preserve"> </w:t>
                    </w:r>
                    <w:r>
                      <w:rPr>
                        <w:color w:val="FFFFFF"/>
                        <w:spacing w:val="-8"/>
                        <w:sz w:val="20"/>
                      </w:rPr>
                      <w:t>Strategy</w:t>
                    </w:r>
                    <w:r>
                      <w:rPr>
                        <w:color w:val="FFFFFF"/>
                        <w:spacing w:val="3"/>
                        <w:sz w:val="20"/>
                      </w:rPr>
                      <w:t xml:space="preserve"> </w:t>
                    </w:r>
                    <w:r>
                      <w:rPr>
                        <w:color w:val="FFFFFF"/>
                        <w:spacing w:val="-8"/>
                        <w:sz w:val="20"/>
                      </w:rPr>
                      <w:t>Statement</w:t>
                    </w:r>
                  </w:p>
                </w:txbxContent>
              </v:textbox>
              <w10:wrap anchorx="page" anchory="page"/>
            </v:shape>
          </w:pict>
        </mc:Fallback>
      </mc:AlternateContent>
    </w:r>
  </w:p>
  <w:p w14:paraId="54450A8B" w14:textId="77777777" w:rsidR="00BD002C" w:rsidRDefault="00BD002C">
    <w:pPr>
      <w:pStyle w:val="BodyText"/>
      <w:spacing w:line="14" w:lineRule="auto"/>
      <w:rPr>
        <w:sz w:val="2"/>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A47D1C" w14:textId="5696B192" w:rsidR="00065553" w:rsidRDefault="0006555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9807BD"/>
    <w:multiLevelType w:val="multilevel"/>
    <w:tmpl w:val="088890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1000ADB"/>
    <w:multiLevelType w:val="multilevel"/>
    <w:tmpl w:val="3D1824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20531A5"/>
    <w:multiLevelType w:val="multilevel"/>
    <w:tmpl w:val="9E12A9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57A54D1"/>
    <w:multiLevelType w:val="hybridMultilevel"/>
    <w:tmpl w:val="389C48A2"/>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4" w15:restartNumberingAfterBreak="0">
    <w:nsid w:val="05BA5400"/>
    <w:multiLevelType w:val="hybridMultilevel"/>
    <w:tmpl w:val="8EDE7366"/>
    <w:lvl w:ilvl="0" w:tplc="B3C8A920">
      <w:start w:val="1"/>
      <w:numFmt w:val="decimal"/>
      <w:lvlText w:val="%1)"/>
      <w:lvlJc w:val="left"/>
      <w:pPr>
        <w:ind w:left="409" w:hanging="255"/>
      </w:pPr>
      <w:rPr>
        <w:rFonts w:ascii="Calibri Light" w:eastAsia="Calibri Light" w:hAnsi="Calibri Light" w:cs="Calibri Light" w:hint="default"/>
        <w:b w:val="0"/>
        <w:bCs w:val="0"/>
        <w:i w:val="0"/>
        <w:iCs w:val="0"/>
        <w:color w:val="231F20"/>
        <w:spacing w:val="0"/>
        <w:w w:val="100"/>
        <w:sz w:val="24"/>
        <w:szCs w:val="24"/>
        <w:lang w:val="en-US" w:eastAsia="en-US" w:bidi="ar-SA"/>
      </w:rPr>
    </w:lvl>
    <w:lvl w:ilvl="1" w:tplc="B19E9C4E">
      <w:start w:val="1"/>
      <w:numFmt w:val="lowerRoman"/>
      <w:lvlText w:val="%2."/>
      <w:lvlJc w:val="left"/>
      <w:pPr>
        <w:ind w:left="515" w:hanging="360"/>
      </w:pPr>
      <w:rPr>
        <w:rFonts w:ascii="Calibri" w:eastAsia="Calibri" w:hAnsi="Calibri" w:cs="Calibri" w:hint="default"/>
        <w:b/>
        <w:bCs/>
        <w:i w:val="0"/>
        <w:iCs w:val="0"/>
        <w:color w:val="231F20"/>
        <w:spacing w:val="0"/>
        <w:w w:val="100"/>
        <w:sz w:val="24"/>
        <w:szCs w:val="24"/>
        <w:lang w:val="en-US" w:eastAsia="en-US" w:bidi="ar-SA"/>
      </w:rPr>
    </w:lvl>
    <w:lvl w:ilvl="2" w:tplc="C5F4C68E">
      <w:numFmt w:val="bullet"/>
      <w:lvlText w:val="•"/>
      <w:lvlJc w:val="left"/>
      <w:pPr>
        <w:ind w:left="1643" w:hanging="360"/>
      </w:pPr>
      <w:rPr>
        <w:rFonts w:hint="default"/>
        <w:lang w:val="en-US" w:eastAsia="en-US" w:bidi="ar-SA"/>
      </w:rPr>
    </w:lvl>
    <w:lvl w:ilvl="3" w:tplc="E1341A2E">
      <w:numFmt w:val="bullet"/>
      <w:lvlText w:val="•"/>
      <w:lvlJc w:val="left"/>
      <w:pPr>
        <w:ind w:left="2767" w:hanging="360"/>
      </w:pPr>
      <w:rPr>
        <w:rFonts w:hint="default"/>
        <w:lang w:val="en-US" w:eastAsia="en-US" w:bidi="ar-SA"/>
      </w:rPr>
    </w:lvl>
    <w:lvl w:ilvl="4" w:tplc="B296CF16">
      <w:numFmt w:val="bullet"/>
      <w:lvlText w:val="•"/>
      <w:lvlJc w:val="left"/>
      <w:pPr>
        <w:ind w:left="3890" w:hanging="360"/>
      </w:pPr>
      <w:rPr>
        <w:rFonts w:hint="default"/>
        <w:lang w:val="en-US" w:eastAsia="en-US" w:bidi="ar-SA"/>
      </w:rPr>
    </w:lvl>
    <w:lvl w:ilvl="5" w:tplc="3F8E9E96">
      <w:numFmt w:val="bullet"/>
      <w:lvlText w:val="•"/>
      <w:lvlJc w:val="left"/>
      <w:pPr>
        <w:ind w:left="5014" w:hanging="360"/>
      </w:pPr>
      <w:rPr>
        <w:rFonts w:hint="default"/>
        <w:lang w:val="en-US" w:eastAsia="en-US" w:bidi="ar-SA"/>
      </w:rPr>
    </w:lvl>
    <w:lvl w:ilvl="6" w:tplc="6F3A81C0">
      <w:numFmt w:val="bullet"/>
      <w:lvlText w:val="•"/>
      <w:lvlJc w:val="left"/>
      <w:pPr>
        <w:ind w:left="6137" w:hanging="360"/>
      </w:pPr>
      <w:rPr>
        <w:rFonts w:hint="default"/>
        <w:lang w:val="en-US" w:eastAsia="en-US" w:bidi="ar-SA"/>
      </w:rPr>
    </w:lvl>
    <w:lvl w:ilvl="7" w:tplc="2C26FA86">
      <w:numFmt w:val="bullet"/>
      <w:lvlText w:val="•"/>
      <w:lvlJc w:val="left"/>
      <w:pPr>
        <w:ind w:left="7261" w:hanging="360"/>
      </w:pPr>
      <w:rPr>
        <w:rFonts w:hint="default"/>
        <w:lang w:val="en-US" w:eastAsia="en-US" w:bidi="ar-SA"/>
      </w:rPr>
    </w:lvl>
    <w:lvl w:ilvl="8" w:tplc="A63E4C5E">
      <w:numFmt w:val="bullet"/>
      <w:lvlText w:val="•"/>
      <w:lvlJc w:val="left"/>
      <w:pPr>
        <w:ind w:left="8384" w:hanging="360"/>
      </w:pPr>
      <w:rPr>
        <w:rFonts w:hint="default"/>
        <w:lang w:val="en-US" w:eastAsia="en-US" w:bidi="ar-SA"/>
      </w:rPr>
    </w:lvl>
  </w:abstractNum>
  <w:abstractNum w:abstractNumId="5" w15:restartNumberingAfterBreak="0">
    <w:nsid w:val="08124015"/>
    <w:multiLevelType w:val="hybridMultilevel"/>
    <w:tmpl w:val="3692D4E6"/>
    <w:lvl w:ilvl="0" w:tplc="FFFFFFFF">
      <w:start w:val="1"/>
      <w:numFmt w:val="decimal"/>
      <w:lvlText w:val="%1."/>
      <w:lvlJc w:val="left"/>
      <w:pPr>
        <w:ind w:left="360" w:firstLine="0"/>
      </w:pPr>
      <w:rPr>
        <w:rFonts w:hint="default"/>
        <w:color w:val="F3007E"/>
        <w:sz w:val="4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096B7572"/>
    <w:multiLevelType w:val="hybridMultilevel"/>
    <w:tmpl w:val="E154F170"/>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7" w15:restartNumberingAfterBreak="0">
    <w:nsid w:val="0A7B3607"/>
    <w:multiLevelType w:val="multilevel"/>
    <w:tmpl w:val="F0A209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0AE64923"/>
    <w:multiLevelType w:val="multilevel"/>
    <w:tmpl w:val="F68CDB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0D75693B"/>
    <w:multiLevelType w:val="hybridMultilevel"/>
    <w:tmpl w:val="AD44BF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0F2F2172"/>
    <w:multiLevelType w:val="multilevel"/>
    <w:tmpl w:val="866667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103F6DD9"/>
    <w:multiLevelType w:val="multilevel"/>
    <w:tmpl w:val="BC9C252E"/>
    <w:lvl w:ilvl="0">
      <w:start w:val="4"/>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2" w15:restartNumberingAfterBreak="0">
    <w:nsid w:val="11453BE8"/>
    <w:multiLevelType w:val="multilevel"/>
    <w:tmpl w:val="CAE078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1617ACB"/>
    <w:multiLevelType w:val="hybridMultilevel"/>
    <w:tmpl w:val="3692D4E6"/>
    <w:lvl w:ilvl="0" w:tplc="F740F756">
      <w:start w:val="1"/>
      <w:numFmt w:val="decimal"/>
      <w:lvlText w:val="%1."/>
      <w:lvlJc w:val="left"/>
      <w:pPr>
        <w:ind w:left="360" w:firstLine="0"/>
      </w:pPr>
      <w:rPr>
        <w:rFonts w:hint="default"/>
        <w:color w:val="F3007E"/>
        <w:sz w:val="4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11C43FDE"/>
    <w:multiLevelType w:val="multilevel"/>
    <w:tmpl w:val="F27042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15AE66D5"/>
    <w:multiLevelType w:val="multilevel"/>
    <w:tmpl w:val="75BAD818"/>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6" w15:restartNumberingAfterBreak="0">
    <w:nsid w:val="1C552BA0"/>
    <w:multiLevelType w:val="multilevel"/>
    <w:tmpl w:val="B758429C"/>
    <w:lvl w:ilvl="0">
      <w:start w:val="6"/>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7" w15:restartNumberingAfterBreak="0">
    <w:nsid w:val="1EFD0070"/>
    <w:multiLevelType w:val="multilevel"/>
    <w:tmpl w:val="FBCA1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1FF41517"/>
    <w:multiLevelType w:val="multilevel"/>
    <w:tmpl w:val="A2E0F7FC"/>
    <w:lvl w:ilvl="0">
      <w:start w:val="1"/>
      <w:numFmt w:val="decimal"/>
      <w:lvlText w:val="%1."/>
      <w:lvlJc w:val="left"/>
      <w:pPr>
        <w:ind w:left="566" w:hanging="412"/>
      </w:pPr>
      <w:rPr>
        <w:rFonts w:ascii="Calibri" w:eastAsia="Calibri" w:hAnsi="Calibri" w:cs="Calibri" w:hint="default"/>
        <w:b/>
        <w:bCs/>
        <w:i w:val="0"/>
        <w:iCs w:val="0"/>
        <w:color w:val="F3007E"/>
        <w:spacing w:val="0"/>
        <w:w w:val="100"/>
        <w:sz w:val="40"/>
        <w:szCs w:val="40"/>
        <w:lang w:val="en-US" w:eastAsia="en-US" w:bidi="ar-SA"/>
      </w:rPr>
    </w:lvl>
    <w:lvl w:ilvl="1">
      <w:start w:val="1"/>
      <w:numFmt w:val="decimal"/>
      <w:lvlText w:val="%1.%2"/>
      <w:lvlJc w:val="left"/>
      <w:pPr>
        <w:ind w:left="526" w:hanging="372"/>
      </w:pPr>
      <w:rPr>
        <w:rFonts w:ascii="Calibri" w:eastAsia="Calibri" w:hAnsi="Calibri" w:cs="Calibri" w:hint="default"/>
        <w:b/>
        <w:bCs/>
        <w:i w:val="0"/>
        <w:iCs w:val="0"/>
        <w:color w:val="231F20"/>
        <w:spacing w:val="0"/>
        <w:w w:val="100"/>
        <w:sz w:val="24"/>
        <w:szCs w:val="24"/>
        <w:lang w:val="en-US" w:eastAsia="en-US" w:bidi="ar-SA"/>
      </w:rPr>
    </w:lvl>
    <w:lvl w:ilvl="2">
      <w:numFmt w:val="bullet"/>
      <w:lvlText w:val="•"/>
      <w:lvlJc w:val="left"/>
      <w:pPr>
        <w:ind w:left="515" w:hanging="360"/>
      </w:pPr>
      <w:rPr>
        <w:rFonts w:ascii="Calibri Light" w:eastAsia="Calibri Light" w:hAnsi="Calibri Light" w:cs="Calibri Light" w:hint="default"/>
        <w:b w:val="0"/>
        <w:bCs w:val="0"/>
        <w:i w:val="0"/>
        <w:iCs w:val="0"/>
        <w:color w:val="231F20"/>
        <w:spacing w:val="0"/>
        <w:w w:val="100"/>
        <w:sz w:val="24"/>
        <w:szCs w:val="24"/>
        <w:lang w:val="en-US" w:eastAsia="en-US" w:bidi="ar-SA"/>
      </w:rPr>
    </w:lvl>
    <w:lvl w:ilvl="3">
      <w:numFmt w:val="bullet"/>
      <w:lvlText w:val="•"/>
      <w:lvlJc w:val="left"/>
      <w:pPr>
        <w:ind w:left="2798" w:hanging="360"/>
      </w:pPr>
      <w:rPr>
        <w:rFonts w:hint="default"/>
        <w:lang w:val="en-US" w:eastAsia="en-US" w:bidi="ar-SA"/>
      </w:rPr>
    </w:lvl>
    <w:lvl w:ilvl="4">
      <w:numFmt w:val="bullet"/>
      <w:lvlText w:val="•"/>
      <w:lvlJc w:val="left"/>
      <w:pPr>
        <w:ind w:left="3917" w:hanging="360"/>
      </w:pPr>
      <w:rPr>
        <w:rFonts w:hint="default"/>
        <w:lang w:val="en-US" w:eastAsia="en-US" w:bidi="ar-SA"/>
      </w:rPr>
    </w:lvl>
    <w:lvl w:ilvl="5">
      <w:numFmt w:val="bullet"/>
      <w:lvlText w:val="•"/>
      <w:lvlJc w:val="left"/>
      <w:pPr>
        <w:ind w:left="5036" w:hanging="360"/>
      </w:pPr>
      <w:rPr>
        <w:rFonts w:hint="default"/>
        <w:lang w:val="en-US" w:eastAsia="en-US" w:bidi="ar-SA"/>
      </w:rPr>
    </w:lvl>
    <w:lvl w:ilvl="6">
      <w:numFmt w:val="bullet"/>
      <w:lvlText w:val="•"/>
      <w:lvlJc w:val="left"/>
      <w:pPr>
        <w:ind w:left="6155" w:hanging="360"/>
      </w:pPr>
      <w:rPr>
        <w:rFonts w:hint="default"/>
        <w:lang w:val="en-US" w:eastAsia="en-US" w:bidi="ar-SA"/>
      </w:rPr>
    </w:lvl>
    <w:lvl w:ilvl="7">
      <w:numFmt w:val="bullet"/>
      <w:lvlText w:val="•"/>
      <w:lvlJc w:val="left"/>
      <w:pPr>
        <w:ind w:left="7274" w:hanging="360"/>
      </w:pPr>
      <w:rPr>
        <w:rFonts w:hint="default"/>
        <w:lang w:val="en-US" w:eastAsia="en-US" w:bidi="ar-SA"/>
      </w:rPr>
    </w:lvl>
    <w:lvl w:ilvl="8">
      <w:numFmt w:val="bullet"/>
      <w:lvlText w:val="•"/>
      <w:lvlJc w:val="left"/>
      <w:pPr>
        <w:ind w:left="8393" w:hanging="360"/>
      </w:pPr>
      <w:rPr>
        <w:rFonts w:hint="default"/>
        <w:lang w:val="en-US" w:eastAsia="en-US" w:bidi="ar-SA"/>
      </w:rPr>
    </w:lvl>
  </w:abstractNum>
  <w:abstractNum w:abstractNumId="19" w15:restartNumberingAfterBreak="0">
    <w:nsid w:val="20CF4AA9"/>
    <w:multiLevelType w:val="multilevel"/>
    <w:tmpl w:val="F3964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214469A6"/>
    <w:multiLevelType w:val="hybridMultilevel"/>
    <w:tmpl w:val="9B30EDD8"/>
    <w:lvl w:ilvl="0" w:tplc="08090001">
      <w:start w:val="1"/>
      <w:numFmt w:val="bullet"/>
      <w:lvlText w:val=""/>
      <w:lvlJc w:val="left"/>
      <w:pPr>
        <w:ind w:left="875" w:hanging="360"/>
      </w:pPr>
      <w:rPr>
        <w:rFonts w:ascii="Symbol" w:hAnsi="Symbol" w:hint="default"/>
      </w:rPr>
    </w:lvl>
    <w:lvl w:ilvl="1" w:tplc="08090003" w:tentative="1">
      <w:start w:val="1"/>
      <w:numFmt w:val="bullet"/>
      <w:lvlText w:val="o"/>
      <w:lvlJc w:val="left"/>
      <w:pPr>
        <w:ind w:left="1595" w:hanging="360"/>
      </w:pPr>
      <w:rPr>
        <w:rFonts w:ascii="Courier New" w:hAnsi="Courier New" w:cs="Courier New" w:hint="default"/>
      </w:rPr>
    </w:lvl>
    <w:lvl w:ilvl="2" w:tplc="08090005" w:tentative="1">
      <w:start w:val="1"/>
      <w:numFmt w:val="bullet"/>
      <w:lvlText w:val=""/>
      <w:lvlJc w:val="left"/>
      <w:pPr>
        <w:ind w:left="2315" w:hanging="360"/>
      </w:pPr>
      <w:rPr>
        <w:rFonts w:ascii="Wingdings" w:hAnsi="Wingdings" w:hint="default"/>
      </w:rPr>
    </w:lvl>
    <w:lvl w:ilvl="3" w:tplc="08090001" w:tentative="1">
      <w:start w:val="1"/>
      <w:numFmt w:val="bullet"/>
      <w:lvlText w:val=""/>
      <w:lvlJc w:val="left"/>
      <w:pPr>
        <w:ind w:left="3035" w:hanging="360"/>
      </w:pPr>
      <w:rPr>
        <w:rFonts w:ascii="Symbol" w:hAnsi="Symbol" w:hint="default"/>
      </w:rPr>
    </w:lvl>
    <w:lvl w:ilvl="4" w:tplc="08090003" w:tentative="1">
      <w:start w:val="1"/>
      <w:numFmt w:val="bullet"/>
      <w:lvlText w:val="o"/>
      <w:lvlJc w:val="left"/>
      <w:pPr>
        <w:ind w:left="3755" w:hanging="360"/>
      </w:pPr>
      <w:rPr>
        <w:rFonts w:ascii="Courier New" w:hAnsi="Courier New" w:cs="Courier New" w:hint="default"/>
      </w:rPr>
    </w:lvl>
    <w:lvl w:ilvl="5" w:tplc="08090005" w:tentative="1">
      <w:start w:val="1"/>
      <w:numFmt w:val="bullet"/>
      <w:lvlText w:val=""/>
      <w:lvlJc w:val="left"/>
      <w:pPr>
        <w:ind w:left="4475" w:hanging="360"/>
      </w:pPr>
      <w:rPr>
        <w:rFonts w:ascii="Wingdings" w:hAnsi="Wingdings" w:hint="default"/>
      </w:rPr>
    </w:lvl>
    <w:lvl w:ilvl="6" w:tplc="08090001" w:tentative="1">
      <w:start w:val="1"/>
      <w:numFmt w:val="bullet"/>
      <w:lvlText w:val=""/>
      <w:lvlJc w:val="left"/>
      <w:pPr>
        <w:ind w:left="5195" w:hanging="360"/>
      </w:pPr>
      <w:rPr>
        <w:rFonts w:ascii="Symbol" w:hAnsi="Symbol" w:hint="default"/>
      </w:rPr>
    </w:lvl>
    <w:lvl w:ilvl="7" w:tplc="08090003" w:tentative="1">
      <w:start w:val="1"/>
      <w:numFmt w:val="bullet"/>
      <w:lvlText w:val="o"/>
      <w:lvlJc w:val="left"/>
      <w:pPr>
        <w:ind w:left="5915" w:hanging="360"/>
      </w:pPr>
      <w:rPr>
        <w:rFonts w:ascii="Courier New" w:hAnsi="Courier New" w:cs="Courier New" w:hint="default"/>
      </w:rPr>
    </w:lvl>
    <w:lvl w:ilvl="8" w:tplc="08090005" w:tentative="1">
      <w:start w:val="1"/>
      <w:numFmt w:val="bullet"/>
      <w:lvlText w:val=""/>
      <w:lvlJc w:val="left"/>
      <w:pPr>
        <w:ind w:left="6635" w:hanging="360"/>
      </w:pPr>
      <w:rPr>
        <w:rFonts w:ascii="Wingdings" w:hAnsi="Wingdings" w:hint="default"/>
      </w:rPr>
    </w:lvl>
  </w:abstractNum>
  <w:abstractNum w:abstractNumId="21" w15:restartNumberingAfterBreak="0">
    <w:nsid w:val="24E6574F"/>
    <w:multiLevelType w:val="hybridMultilevel"/>
    <w:tmpl w:val="8ECCAC0A"/>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22" w15:restartNumberingAfterBreak="0">
    <w:nsid w:val="26E85E63"/>
    <w:multiLevelType w:val="multilevel"/>
    <w:tmpl w:val="6E5AF4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2AAE06EB"/>
    <w:multiLevelType w:val="multilevel"/>
    <w:tmpl w:val="35E60D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2C4C0BDF"/>
    <w:multiLevelType w:val="hybridMultilevel"/>
    <w:tmpl w:val="204C69F0"/>
    <w:lvl w:ilvl="0" w:tplc="08090001">
      <w:start w:val="1"/>
      <w:numFmt w:val="bullet"/>
      <w:lvlText w:val=""/>
      <w:lvlJc w:val="left"/>
      <w:pPr>
        <w:ind w:left="1060" w:hanging="360"/>
      </w:pPr>
      <w:rPr>
        <w:rFonts w:ascii="Symbol" w:hAnsi="Symbol" w:hint="default"/>
      </w:rPr>
    </w:lvl>
    <w:lvl w:ilvl="1" w:tplc="08090003" w:tentative="1">
      <w:start w:val="1"/>
      <w:numFmt w:val="bullet"/>
      <w:lvlText w:val="o"/>
      <w:lvlJc w:val="left"/>
      <w:pPr>
        <w:ind w:left="1780" w:hanging="360"/>
      </w:pPr>
      <w:rPr>
        <w:rFonts w:ascii="Courier New" w:hAnsi="Courier New" w:cs="Courier New" w:hint="default"/>
      </w:rPr>
    </w:lvl>
    <w:lvl w:ilvl="2" w:tplc="08090005" w:tentative="1">
      <w:start w:val="1"/>
      <w:numFmt w:val="bullet"/>
      <w:lvlText w:val=""/>
      <w:lvlJc w:val="left"/>
      <w:pPr>
        <w:ind w:left="2500" w:hanging="360"/>
      </w:pPr>
      <w:rPr>
        <w:rFonts w:ascii="Wingdings" w:hAnsi="Wingdings" w:hint="default"/>
      </w:rPr>
    </w:lvl>
    <w:lvl w:ilvl="3" w:tplc="08090001" w:tentative="1">
      <w:start w:val="1"/>
      <w:numFmt w:val="bullet"/>
      <w:lvlText w:val=""/>
      <w:lvlJc w:val="left"/>
      <w:pPr>
        <w:ind w:left="3220" w:hanging="360"/>
      </w:pPr>
      <w:rPr>
        <w:rFonts w:ascii="Symbol" w:hAnsi="Symbol" w:hint="default"/>
      </w:rPr>
    </w:lvl>
    <w:lvl w:ilvl="4" w:tplc="08090003" w:tentative="1">
      <w:start w:val="1"/>
      <w:numFmt w:val="bullet"/>
      <w:lvlText w:val="o"/>
      <w:lvlJc w:val="left"/>
      <w:pPr>
        <w:ind w:left="3940" w:hanging="360"/>
      </w:pPr>
      <w:rPr>
        <w:rFonts w:ascii="Courier New" w:hAnsi="Courier New" w:cs="Courier New" w:hint="default"/>
      </w:rPr>
    </w:lvl>
    <w:lvl w:ilvl="5" w:tplc="08090005" w:tentative="1">
      <w:start w:val="1"/>
      <w:numFmt w:val="bullet"/>
      <w:lvlText w:val=""/>
      <w:lvlJc w:val="left"/>
      <w:pPr>
        <w:ind w:left="4660" w:hanging="360"/>
      </w:pPr>
      <w:rPr>
        <w:rFonts w:ascii="Wingdings" w:hAnsi="Wingdings" w:hint="default"/>
      </w:rPr>
    </w:lvl>
    <w:lvl w:ilvl="6" w:tplc="08090001" w:tentative="1">
      <w:start w:val="1"/>
      <w:numFmt w:val="bullet"/>
      <w:lvlText w:val=""/>
      <w:lvlJc w:val="left"/>
      <w:pPr>
        <w:ind w:left="5380" w:hanging="360"/>
      </w:pPr>
      <w:rPr>
        <w:rFonts w:ascii="Symbol" w:hAnsi="Symbol" w:hint="default"/>
      </w:rPr>
    </w:lvl>
    <w:lvl w:ilvl="7" w:tplc="08090003" w:tentative="1">
      <w:start w:val="1"/>
      <w:numFmt w:val="bullet"/>
      <w:lvlText w:val="o"/>
      <w:lvlJc w:val="left"/>
      <w:pPr>
        <w:ind w:left="6100" w:hanging="360"/>
      </w:pPr>
      <w:rPr>
        <w:rFonts w:ascii="Courier New" w:hAnsi="Courier New" w:cs="Courier New" w:hint="default"/>
      </w:rPr>
    </w:lvl>
    <w:lvl w:ilvl="8" w:tplc="08090005" w:tentative="1">
      <w:start w:val="1"/>
      <w:numFmt w:val="bullet"/>
      <w:lvlText w:val=""/>
      <w:lvlJc w:val="left"/>
      <w:pPr>
        <w:ind w:left="6820" w:hanging="360"/>
      </w:pPr>
      <w:rPr>
        <w:rFonts w:ascii="Wingdings" w:hAnsi="Wingdings" w:hint="default"/>
      </w:rPr>
    </w:lvl>
  </w:abstractNum>
  <w:abstractNum w:abstractNumId="25" w15:restartNumberingAfterBreak="0">
    <w:nsid w:val="2D60041E"/>
    <w:multiLevelType w:val="multilevel"/>
    <w:tmpl w:val="2E6C74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32FA6910"/>
    <w:multiLevelType w:val="hybridMultilevel"/>
    <w:tmpl w:val="A5928616"/>
    <w:lvl w:ilvl="0" w:tplc="08090001">
      <w:start w:val="1"/>
      <w:numFmt w:val="bullet"/>
      <w:lvlText w:val=""/>
      <w:lvlJc w:val="left"/>
      <w:pPr>
        <w:ind w:left="875" w:hanging="360"/>
      </w:pPr>
      <w:rPr>
        <w:rFonts w:ascii="Symbol" w:hAnsi="Symbol" w:hint="default"/>
      </w:rPr>
    </w:lvl>
    <w:lvl w:ilvl="1" w:tplc="08090003" w:tentative="1">
      <w:start w:val="1"/>
      <w:numFmt w:val="bullet"/>
      <w:lvlText w:val="o"/>
      <w:lvlJc w:val="left"/>
      <w:pPr>
        <w:ind w:left="1595" w:hanging="360"/>
      </w:pPr>
      <w:rPr>
        <w:rFonts w:ascii="Courier New" w:hAnsi="Courier New" w:cs="Courier New" w:hint="default"/>
      </w:rPr>
    </w:lvl>
    <w:lvl w:ilvl="2" w:tplc="08090005" w:tentative="1">
      <w:start w:val="1"/>
      <w:numFmt w:val="bullet"/>
      <w:lvlText w:val=""/>
      <w:lvlJc w:val="left"/>
      <w:pPr>
        <w:ind w:left="2315" w:hanging="360"/>
      </w:pPr>
      <w:rPr>
        <w:rFonts w:ascii="Wingdings" w:hAnsi="Wingdings" w:hint="default"/>
      </w:rPr>
    </w:lvl>
    <w:lvl w:ilvl="3" w:tplc="08090001" w:tentative="1">
      <w:start w:val="1"/>
      <w:numFmt w:val="bullet"/>
      <w:lvlText w:val=""/>
      <w:lvlJc w:val="left"/>
      <w:pPr>
        <w:ind w:left="3035" w:hanging="360"/>
      </w:pPr>
      <w:rPr>
        <w:rFonts w:ascii="Symbol" w:hAnsi="Symbol" w:hint="default"/>
      </w:rPr>
    </w:lvl>
    <w:lvl w:ilvl="4" w:tplc="08090003" w:tentative="1">
      <w:start w:val="1"/>
      <w:numFmt w:val="bullet"/>
      <w:lvlText w:val="o"/>
      <w:lvlJc w:val="left"/>
      <w:pPr>
        <w:ind w:left="3755" w:hanging="360"/>
      </w:pPr>
      <w:rPr>
        <w:rFonts w:ascii="Courier New" w:hAnsi="Courier New" w:cs="Courier New" w:hint="default"/>
      </w:rPr>
    </w:lvl>
    <w:lvl w:ilvl="5" w:tplc="08090005" w:tentative="1">
      <w:start w:val="1"/>
      <w:numFmt w:val="bullet"/>
      <w:lvlText w:val=""/>
      <w:lvlJc w:val="left"/>
      <w:pPr>
        <w:ind w:left="4475" w:hanging="360"/>
      </w:pPr>
      <w:rPr>
        <w:rFonts w:ascii="Wingdings" w:hAnsi="Wingdings" w:hint="default"/>
      </w:rPr>
    </w:lvl>
    <w:lvl w:ilvl="6" w:tplc="08090001" w:tentative="1">
      <w:start w:val="1"/>
      <w:numFmt w:val="bullet"/>
      <w:lvlText w:val=""/>
      <w:lvlJc w:val="left"/>
      <w:pPr>
        <w:ind w:left="5195" w:hanging="360"/>
      </w:pPr>
      <w:rPr>
        <w:rFonts w:ascii="Symbol" w:hAnsi="Symbol" w:hint="default"/>
      </w:rPr>
    </w:lvl>
    <w:lvl w:ilvl="7" w:tplc="08090003" w:tentative="1">
      <w:start w:val="1"/>
      <w:numFmt w:val="bullet"/>
      <w:lvlText w:val="o"/>
      <w:lvlJc w:val="left"/>
      <w:pPr>
        <w:ind w:left="5915" w:hanging="360"/>
      </w:pPr>
      <w:rPr>
        <w:rFonts w:ascii="Courier New" w:hAnsi="Courier New" w:cs="Courier New" w:hint="default"/>
      </w:rPr>
    </w:lvl>
    <w:lvl w:ilvl="8" w:tplc="08090005" w:tentative="1">
      <w:start w:val="1"/>
      <w:numFmt w:val="bullet"/>
      <w:lvlText w:val=""/>
      <w:lvlJc w:val="left"/>
      <w:pPr>
        <w:ind w:left="6635" w:hanging="360"/>
      </w:pPr>
      <w:rPr>
        <w:rFonts w:ascii="Wingdings" w:hAnsi="Wingdings" w:hint="default"/>
      </w:rPr>
    </w:lvl>
  </w:abstractNum>
  <w:abstractNum w:abstractNumId="27" w15:restartNumberingAfterBreak="0">
    <w:nsid w:val="38E01AA5"/>
    <w:multiLevelType w:val="multilevel"/>
    <w:tmpl w:val="CC14AA0C"/>
    <w:lvl w:ilvl="0">
      <w:start w:val="1"/>
      <w:numFmt w:val="decimal"/>
      <w:lvlText w:val="%1."/>
      <w:lvlJc w:val="left"/>
      <w:pPr>
        <w:ind w:left="720" w:hanging="360"/>
      </w:pPr>
      <w:rPr>
        <w:rFonts w:hint="default"/>
        <w:color w:val="F3007E"/>
      </w:rPr>
    </w:lvl>
    <w:lvl w:ilvl="1">
      <w:start w:val="2"/>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3D9E042E"/>
    <w:multiLevelType w:val="hybridMultilevel"/>
    <w:tmpl w:val="2EFA918E"/>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29" w15:restartNumberingAfterBreak="0">
    <w:nsid w:val="46270169"/>
    <w:multiLevelType w:val="hybridMultilevel"/>
    <w:tmpl w:val="8BB652BC"/>
    <w:lvl w:ilvl="0" w:tplc="8FB0C84A">
      <w:numFmt w:val="bullet"/>
      <w:lvlText w:val="•"/>
      <w:lvlJc w:val="left"/>
      <w:pPr>
        <w:ind w:left="515" w:hanging="360"/>
      </w:pPr>
      <w:rPr>
        <w:rFonts w:ascii="Calibri Light" w:eastAsia="Calibri Light" w:hAnsi="Calibri Light" w:cs="Calibri Light" w:hint="default"/>
        <w:b w:val="0"/>
        <w:bCs w:val="0"/>
        <w:i w:val="0"/>
        <w:iCs w:val="0"/>
        <w:color w:val="231F20"/>
        <w:spacing w:val="0"/>
        <w:w w:val="100"/>
        <w:sz w:val="24"/>
        <w:szCs w:val="24"/>
        <w:lang w:val="en-US" w:eastAsia="en-US" w:bidi="ar-SA"/>
      </w:rPr>
    </w:lvl>
    <w:lvl w:ilvl="1" w:tplc="42E47408">
      <w:numFmt w:val="bullet"/>
      <w:lvlText w:val="•"/>
      <w:lvlJc w:val="left"/>
      <w:pPr>
        <w:ind w:left="1531" w:hanging="360"/>
      </w:pPr>
      <w:rPr>
        <w:rFonts w:hint="default"/>
        <w:lang w:val="en-US" w:eastAsia="en-US" w:bidi="ar-SA"/>
      </w:rPr>
    </w:lvl>
    <w:lvl w:ilvl="2" w:tplc="C09E2636">
      <w:numFmt w:val="bullet"/>
      <w:lvlText w:val="•"/>
      <w:lvlJc w:val="left"/>
      <w:pPr>
        <w:ind w:left="2542" w:hanging="360"/>
      </w:pPr>
      <w:rPr>
        <w:rFonts w:hint="default"/>
        <w:lang w:val="en-US" w:eastAsia="en-US" w:bidi="ar-SA"/>
      </w:rPr>
    </w:lvl>
    <w:lvl w:ilvl="3" w:tplc="550C48C4">
      <w:numFmt w:val="bullet"/>
      <w:lvlText w:val="•"/>
      <w:lvlJc w:val="left"/>
      <w:pPr>
        <w:ind w:left="3553" w:hanging="360"/>
      </w:pPr>
      <w:rPr>
        <w:rFonts w:hint="default"/>
        <w:lang w:val="en-US" w:eastAsia="en-US" w:bidi="ar-SA"/>
      </w:rPr>
    </w:lvl>
    <w:lvl w:ilvl="4" w:tplc="F55206DE">
      <w:numFmt w:val="bullet"/>
      <w:lvlText w:val="•"/>
      <w:lvlJc w:val="left"/>
      <w:pPr>
        <w:ind w:left="4564" w:hanging="360"/>
      </w:pPr>
      <w:rPr>
        <w:rFonts w:hint="default"/>
        <w:lang w:val="en-US" w:eastAsia="en-US" w:bidi="ar-SA"/>
      </w:rPr>
    </w:lvl>
    <w:lvl w:ilvl="5" w:tplc="DF683B72">
      <w:numFmt w:val="bullet"/>
      <w:lvlText w:val="•"/>
      <w:lvlJc w:val="left"/>
      <w:pPr>
        <w:ind w:left="5575" w:hanging="360"/>
      </w:pPr>
      <w:rPr>
        <w:rFonts w:hint="default"/>
        <w:lang w:val="en-US" w:eastAsia="en-US" w:bidi="ar-SA"/>
      </w:rPr>
    </w:lvl>
    <w:lvl w:ilvl="6" w:tplc="0F78E976">
      <w:numFmt w:val="bullet"/>
      <w:lvlText w:val="•"/>
      <w:lvlJc w:val="left"/>
      <w:pPr>
        <w:ind w:left="6586" w:hanging="360"/>
      </w:pPr>
      <w:rPr>
        <w:rFonts w:hint="default"/>
        <w:lang w:val="en-US" w:eastAsia="en-US" w:bidi="ar-SA"/>
      </w:rPr>
    </w:lvl>
    <w:lvl w:ilvl="7" w:tplc="DDCC8F1E">
      <w:numFmt w:val="bullet"/>
      <w:lvlText w:val="•"/>
      <w:lvlJc w:val="left"/>
      <w:pPr>
        <w:ind w:left="7598" w:hanging="360"/>
      </w:pPr>
      <w:rPr>
        <w:rFonts w:hint="default"/>
        <w:lang w:val="en-US" w:eastAsia="en-US" w:bidi="ar-SA"/>
      </w:rPr>
    </w:lvl>
    <w:lvl w:ilvl="8" w:tplc="FC76D66E">
      <w:numFmt w:val="bullet"/>
      <w:lvlText w:val="•"/>
      <w:lvlJc w:val="left"/>
      <w:pPr>
        <w:ind w:left="8609" w:hanging="360"/>
      </w:pPr>
      <w:rPr>
        <w:rFonts w:hint="default"/>
        <w:lang w:val="en-US" w:eastAsia="en-US" w:bidi="ar-SA"/>
      </w:rPr>
    </w:lvl>
  </w:abstractNum>
  <w:abstractNum w:abstractNumId="30" w15:restartNumberingAfterBreak="0">
    <w:nsid w:val="476D6032"/>
    <w:multiLevelType w:val="multilevel"/>
    <w:tmpl w:val="676AA644"/>
    <w:lvl w:ilvl="0">
      <w:start w:val="1"/>
      <w:numFmt w:val="bullet"/>
      <w:lvlText w:val=""/>
      <w:lvlJc w:val="left"/>
      <w:pPr>
        <w:tabs>
          <w:tab w:val="num" w:pos="720"/>
        </w:tabs>
        <w:ind w:left="720" w:hanging="360"/>
      </w:pPr>
      <w:rPr>
        <w:rFonts w:ascii="Symbol" w:hAnsi="Symbol" w:hint="default"/>
        <w:sz w:val="20"/>
      </w:rPr>
    </w:lvl>
    <w:lvl w:ilvl="1">
      <w:start w:val="6"/>
      <w:numFmt w:val="decimal"/>
      <w:lvlText w:val="%2."/>
      <w:lvlJc w:val="left"/>
      <w:pPr>
        <w:ind w:left="1440" w:hanging="360"/>
      </w:pPr>
      <w:rPr>
        <w:rFonts w:hint="default"/>
        <w:color w:val="F3007E"/>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48E8344B"/>
    <w:multiLevelType w:val="multilevel"/>
    <w:tmpl w:val="C6A8CFC2"/>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2" w15:restartNumberingAfterBreak="0">
    <w:nsid w:val="49160EAF"/>
    <w:multiLevelType w:val="multilevel"/>
    <w:tmpl w:val="F8DA5D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4A6A085B"/>
    <w:multiLevelType w:val="multilevel"/>
    <w:tmpl w:val="99A26E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4BBC3ECE"/>
    <w:multiLevelType w:val="multilevel"/>
    <w:tmpl w:val="6966FE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4C912B3C"/>
    <w:multiLevelType w:val="multilevel"/>
    <w:tmpl w:val="9C8040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55A31D1B"/>
    <w:multiLevelType w:val="hybridMultilevel"/>
    <w:tmpl w:val="8E46A058"/>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37" w15:restartNumberingAfterBreak="0">
    <w:nsid w:val="55A31D60"/>
    <w:multiLevelType w:val="hybridMultilevel"/>
    <w:tmpl w:val="2796EF42"/>
    <w:lvl w:ilvl="0" w:tplc="55F041FA">
      <w:start w:val="1"/>
      <w:numFmt w:val="lowerLetter"/>
      <w:lvlText w:val="%1."/>
      <w:lvlJc w:val="left"/>
      <w:pPr>
        <w:ind w:left="515" w:hanging="360"/>
      </w:pPr>
      <w:rPr>
        <w:rFonts w:ascii="Calibri Light" w:eastAsia="Calibri Light" w:hAnsi="Calibri Light" w:cs="Calibri Light" w:hint="default"/>
        <w:b w:val="0"/>
        <w:bCs w:val="0"/>
        <w:i w:val="0"/>
        <w:iCs w:val="0"/>
        <w:color w:val="231F20"/>
        <w:spacing w:val="0"/>
        <w:w w:val="100"/>
        <w:sz w:val="24"/>
        <w:szCs w:val="24"/>
        <w:lang w:val="en-US" w:eastAsia="en-US" w:bidi="ar-SA"/>
      </w:rPr>
    </w:lvl>
    <w:lvl w:ilvl="1" w:tplc="7180C130">
      <w:numFmt w:val="bullet"/>
      <w:lvlText w:val="•"/>
      <w:lvlJc w:val="left"/>
      <w:pPr>
        <w:ind w:left="1531" w:hanging="360"/>
      </w:pPr>
      <w:rPr>
        <w:rFonts w:hint="default"/>
        <w:lang w:val="en-US" w:eastAsia="en-US" w:bidi="ar-SA"/>
      </w:rPr>
    </w:lvl>
    <w:lvl w:ilvl="2" w:tplc="D57C91FE">
      <w:numFmt w:val="bullet"/>
      <w:lvlText w:val="•"/>
      <w:lvlJc w:val="left"/>
      <w:pPr>
        <w:ind w:left="2542" w:hanging="360"/>
      </w:pPr>
      <w:rPr>
        <w:rFonts w:hint="default"/>
        <w:lang w:val="en-US" w:eastAsia="en-US" w:bidi="ar-SA"/>
      </w:rPr>
    </w:lvl>
    <w:lvl w:ilvl="3" w:tplc="4C50F85E">
      <w:numFmt w:val="bullet"/>
      <w:lvlText w:val="•"/>
      <w:lvlJc w:val="left"/>
      <w:pPr>
        <w:ind w:left="3553" w:hanging="360"/>
      </w:pPr>
      <w:rPr>
        <w:rFonts w:hint="default"/>
        <w:lang w:val="en-US" w:eastAsia="en-US" w:bidi="ar-SA"/>
      </w:rPr>
    </w:lvl>
    <w:lvl w:ilvl="4" w:tplc="DD78FFEA">
      <w:numFmt w:val="bullet"/>
      <w:lvlText w:val="•"/>
      <w:lvlJc w:val="left"/>
      <w:pPr>
        <w:ind w:left="4564" w:hanging="360"/>
      </w:pPr>
      <w:rPr>
        <w:rFonts w:hint="default"/>
        <w:lang w:val="en-US" w:eastAsia="en-US" w:bidi="ar-SA"/>
      </w:rPr>
    </w:lvl>
    <w:lvl w:ilvl="5" w:tplc="592A1EAE">
      <w:numFmt w:val="bullet"/>
      <w:lvlText w:val="•"/>
      <w:lvlJc w:val="left"/>
      <w:pPr>
        <w:ind w:left="5575" w:hanging="360"/>
      </w:pPr>
      <w:rPr>
        <w:rFonts w:hint="default"/>
        <w:lang w:val="en-US" w:eastAsia="en-US" w:bidi="ar-SA"/>
      </w:rPr>
    </w:lvl>
    <w:lvl w:ilvl="6" w:tplc="792C091A">
      <w:numFmt w:val="bullet"/>
      <w:lvlText w:val="•"/>
      <w:lvlJc w:val="left"/>
      <w:pPr>
        <w:ind w:left="6586" w:hanging="360"/>
      </w:pPr>
      <w:rPr>
        <w:rFonts w:hint="default"/>
        <w:lang w:val="en-US" w:eastAsia="en-US" w:bidi="ar-SA"/>
      </w:rPr>
    </w:lvl>
    <w:lvl w:ilvl="7" w:tplc="8ECE1A58">
      <w:numFmt w:val="bullet"/>
      <w:lvlText w:val="•"/>
      <w:lvlJc w:val="left"/>
      <w:pPr>
        <w:ind w:left="7598" w:hanging="360"/>
      </w:pPr>
      <w:rPr>
        <w:rFonts w:hint="default"/>
        <w:lang w:val="en-US" w:eastAsia="en-US" w:bidi="ar-SA"/>
      </w:rPr>
    </w:lvl>
    <w:lvl w:ilvl="8" w:tplc="F3F2242C">
      <w:numFmt w:val="bullet"/>
      <w:lvlText w:val="•"/>
      <w:lvlJc w:val="left"/>
      <w:pPr>
        <w:ind w:left="8609" w:hanging="360"/>
      </w:pPr>
      <w:rPr>
        <w:rFonts w:hint="default"/>
        <w:lang w:val="en-US" w:eastAsia="en-US" w:bidi="ar-SA"/>
      </w:rPr>
    </w:lvl>
  </w:abstractNum>
  <w:abstractNum w:abstractNumId="38" w15:restartNumberingAfterBreak="0">
    <w:nsid w:val="56CC0778"/>
    <w:multiLevelType w:val="multilevel"/>
    <w:tmpl w:val="583687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589D4C6A"/>
    <w:multiLevelType w:val="multilevel"/>
    <w:tmpl w:val="A4F01D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59804444"/>
    <w:multiLevelType w:val="multilevel"/>
    <w:tmpl w:val="932A237C"/>
    <w:lvl w:ilvl="0">
      <w:start w:val="1"/>
      <w:numFmt w:val="lowerLetter"/>
      <w:lvlText w:val="%1)"/>
      <w:lvlJc w:val="left"/>
      <w:pPr>
        <w:tabs>
          <w:tab w:val="num" w:pos="1080"/>
        </w:tabs>
        <w:ind w:left="1080" w:hanging="360"/>
      </w:pPr>
      <w:rPr>
        <w:rFonts w:hint="default"/>
      </w:rPr>
    </w:lvl>
    <w:lvl w:ilvl="1" w:tentative="1">
      <w:start w:val="1"/>
      <w:numFmt w:val="lowerLetter"/>
      <w:lvlText w:val="%2."/>
      <w:lvlJc w:val="left"/>
      <w:pPr>
        <w:tabs>
          <w:tab w:val="num" w:pos="1800"/>
        </w:tabs>
        <w:ind w:left="1800" w:hanging="360"/>
      </w:pPr>
    </w:lvl>
    <w:lvl w:ilvl="2" w:tentative="1">
      <w:start w:val="1"/>
      <w:numFmt w:val="lowerLetter"/>
      <w:lvlText w:val="%3."/>
      <w:lvlJc w:val="left"/>
      <w:pPr>
        <w:tabs>
          <w:tab w:val="num" w:pos="2520"/>
        </w:tabs>
        <w:ind w:left="2520" w:hanging="360"/>
      </w:pPr>
    </w:lvl>
    <w:lvl w:ilvl="3" w:tentative="1">
      <w:start w:val="1"/>
      <w:numFmt w:val="lowerLetter"/>
      <w:lvlText w:val="%4."/>
      <w:lvlJc w:val="left"/>
      <w:pPr>
        <w:tabs>
          <w:tab w:val="num" w:pos="3240"/>
        </w:tabs>
        <w:ind w:left="3240" w:hanging="360"/>
      </w:pPr>
    </w:lvl>
    <w:lvl w:ilvl="4" w:tentative="1">
      <w:start w:val="1"/>
      <w:numFmt w:val="lowerLetter"/>
      <w:lvlText w:val="%5."/>
      <w:lvlJc w:val="left"/>
      <w:pPr>
        <w:tabs>
          <w:tab w:val="num" w:pos="3960"/>
        </w:tabs>
        <w:ind w:left="3960" w:hanging="360"/>
      </w:pPr>
    </w:lvl>
    <w:lvl w:ilvl="5" w:tentative="1">
      <w:start w:val="1"/>
      <w:numFmt w:val="lowerLetter"/>
      <w:lvlText w:val="%6."/>
      <w:lvlJc w:val="left"/>
      <w:pPr>
        <w:tabs>
          <w:tab w:val="num" w:pos="4680"/>
        </w:tabs>
        <w:ind w:left="4680" w:hanging="360"/>
      </w:pPr>
    </w:lvl>
    <w:lvl w:ilvl="6" w:tentative="1">
      <w:start w:val="1"/>
      <w:numFmt w:val="lowerLetter"/>
      <w:lvlText w:val="%7."/>
      <w:lvlJc w:val="left"/>
      <w:pPr>
        <w:tabs>
          <w:tab w:val="num" w:pos="5400"/>
        </w:tabs>
        <w:ind w:left="5400" w:hanging="360"/>
      </w:pPr>
    </w:lvl>
    <w:lvl w:ilvl="7" w:tentative="1">
      <w:start w:val="1"/>
      <w:numFmt w:val="lowerLetter"/>
      <w:lvlText w:val="%8."/>
      <w:lvlJc w:val="left"/>
      <w:pPr>
        <w:tabs>
          <w:tab w:val="num" w:pos="6120"/>
        </w:tabs>
        <w:ind w:left="6120" w:hanging="360"/>
      </w:pPr>
    </w:lvl>
    <w:lvl w:ilvl="8" w:tentative="1">
      <w:start w:val="1"/>
      <w:numFmt w:val="lowerLetter"/>
      <w:lvlText w:val="%9."/>
      <w:lvlJc w:val="left"/>
      <w:pPr>
        <w:tabs>
          <w:tab w:val="num" w:pos="6840"/>
        </w:tabs>
        <w:ind w:left="6840" w:hanging="360"/>
      </w:pPr>
    </w:lvl>
  </w:abstractNum>
  <w:abstractNum w:abstractNumId="41" w15:restartNumberingAfterBreak="0">
    <w:nsid w:val="5AD56A24"/>
    <w:multiLevelType w:val="hybridMultilevel"/>
    <w:tmpl w:val="46664BCA"/>
    <w:lvl w:ilvl="0" w:tplc="08090001">
      <w:start w:val="1"/>
      <w:numFmt w:val="bullet"/>
      <w:lvlText w:val=""/>
      <w:lvlJc w:val="left"/>
      <w:pPr>
        <w:ind w:left="875" w:hanging="360"/>
      </w:pPr>
      <w:rPr>
        <w:rFonts w:ascii="Symbol" w:hAnsi="Symbol" w:hint="default"/>
      </w:rPr>
    </w:lvl>
    <w:lvl w:ilvl="1" w:tplc="08090003" w:tentative="1">
      <w:start w:val="1"/>
      <w:numFmt w:val="bullet"/>
      <w:lvlText w:val="o"/>
      <w:lvlJc w:val="left"/>
      <w:pPr>
        <w:ind w:left="1595" w:hanging="360"/>
      </w:pPr>
      <w:rPr>
        <w:rFonts w:ascii="Courier New" w:hAnsi="Courier New" w:cs="Courier New" w:hint="default"/>
      </w:rPr>
    </w:lvl>
    <w:lvl w:ilvl="2" w:tplc="08090005" w:tentative="1">
      <w:start w:val="1"/>
      <w:numFmt w:val="bullet"/>
      <w:lvlText w:val=""/>
      <w:lvlJc w:val="left"/>
      <w:pPr>
        <w:ind w:left="2315" w:hanging="360"/>
      </w:pPr>
      <w:rPr>
        <w:rFonts w:ascii="Wingdings" w:hAnsi="Wingdings" w:hint="default"/>
      </w:rPr>
    </w:lvl>
    <w:lvl w:ilvl="3" w:tplc="08090001" w:tentative="1">
      <w:start w:val="1"/>
      <w:numFmt w:val="bullet"/>
      <w:lvlText w:val=""/>
      <w:lvlJc w:val="left"/>
      <w:pPr>
        <w:ind w:left="3035" w:hanging="360"/>
      </w:pPr>
      <w:rPr>
        <w:rFonts w:ascii="Symbol" w:hAnsi="Symbol" w:hint="default"/>
      </w:rPr>
    </w:lvl>
    <w:lvl w:ilvl="4" w:tplc="08090003" w:tentative="1">
      <w:start w:val="1"/>
      <w:numFmt w:val="bullet"/>
      <w:lvlText w:val="o"/>
      <w:lvlJc w:val="left"/>
      <w:pPr>
        <w:ind w:left="3755" w:hanging="360"/>
      </w:pPr>
      <w:rPr>
        <w:rFonts w:ascii="Courier New" w:hAnsi="Courier New" w:cs="Courier New" w:hint="default"/>
      </w:rPr>
    </w:lvl>
    <w:lvl w:ilvl="5" w:tplc="08090005" w:tentative="1">
      <w:start w:val="1"/>
      <w:numFmt w:val="bullet"/>
      <w:lvlText w:val=""/>
      <w:lvlJc w:val="left"/>
      <w:pPr>
        <w:ind w:left="4475" w:hanging="360"/>
      </w:pPr>
      <w:rPr>
        <w:rFonts w:ascii="Wingdings" w:hAnsi="Wingdings" w:hint="default"/>
      </w:rPr>
    </w:lvl>
    <w:lvl w:ilvl="6" w:tplc="08090001" w:tentative="1">
      <w:start w:val="1"/>
      <w:numFmt w:val="bullet"/>
      <w:lvlText w:val=""/>
      <w:lvlJc w:val="left"/>
      <w:pPr>
        <w:ind w:left="5195" w:hanging="360"/>
      </w:pPr>
      <w:rPr>
        <w:rFonts w:ascii="Symbol" w:hAnsi="Symbol" w:hint="default"/>
      </w:rPr>
    </w:lvl>
    <w:lvl w:ilvl="7" w:tplc="08090003" w:tentative="1">
      <w:start w:val="1"/>
      <w:numFmt w:val="bullet"/>
      <w:lvlText w:val="o"/>
      <w:lvlJc w:val="left"/>
      <w:pPr>
        <w:ind w:left="5915" w:hanging="360"/>
      </w:pPr>
      <w:rPr>
        <w:rFonts w:ascii="Courier New" w:hAnsi="Courier New" w:cs="Courier New" w:hint="default"/>
      </w:rPr>
    </w:lvl>
    <w:lvl w:ilvl="8" w:tplc="08090005" w:tentative="1">
      <w:start w:val="1"/>
      <w:numFmt w:val="bullet"/>
      <w:lvlText w:val=""/>
      <w:lvlJc w:val="left"/>
      <w:pPr>
        <w:ind w:left="6635" w:hanging="360"/>
      </w:pPr>
      <w:rPr>
        <w:rFonts w:ascii="Wingdings" w:hAnsi="Wingdings" w:hint="default"/>
      </w:rPr>
    </w:lvl>
  </w:abstractNum>
  <w:abstractNum w:abstractNumId="42" w15:restartNumberingAfterBreak="0">
    <w:nsid w:val="5C1A28BC"/>
    <w:multiLevelType w:val="hybridMultilevel"/>
    <w:tmpl w:val="0B94835A"/>
    <w:lvl w:ilvl="0" w:tplc="64F8D9C6">
      <w:start w:val="1"/>
      <w:numFmt w:val="decimal"/>
      <w:lvlText w:val="%1."/>
      <w:lvlJc w:val="left"/>
      <w:pPr>
        <w:ind w:left="284" w:firstLine="0"/>
      </w:pPr>
      <w:rPr>
        <w:rFonts w:hint="default"/>
        <w:color w:val="F3007E"/>
        <w:sz w:val="40"/>
      </w:rPr>
    </w:lvl>
    <w:lvl w:ilvl="1" w:tplc="08090019">
      <w:start w:val="1"/>
      <w:numFmt w:val="lowerLetter"/>
      <w:lvlText w:val="%2."/>
      <w:lvlJc w:val="left"/>
      <w:pPr>
        <w:ind w:left="1364" w:hanging="360"/>
      </w:pPr>
    </w:lvl>
    <w:lvl w:ilvl="2" w:tplc="0809001B">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43" w15:restartNumberingAfterBreak="0">
    <w:nsid w:val="5D2648FC"/>
    <w:multiLevelType w:val="multilevel"/>
    <w:tmpl w:val="7A0ED9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5DCB09A5"/>
    <w:multiLevelType w:val="multilevel"/>
    <w:tmpl w:val="4F9A47FE"/>
    <w:lvl w:ilvl="0">
      <w:start w:val="7"/>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45" w15:restartNumberingAfterBreak="0">
    <w:nsid w:val="68154CF7"/>
    <w:multiLevelType w:val="multilevel"/>
    <w:tmpl w:val="EAAA235A"/>
    <w:lvl w:ilvl="0">
      <w:start w:val="2"/>
      <w:numFmt w:val="decimal"/>
      <w:lvlText w:val="%1"/>
      <w:lvlJc w:val="left"/>
      <w:pPr>
        <w:ind w:left="360" w:hanging="360"/>
      </w:pPr>
      <w:rPr>
        <w:rFonts w:hint="default"/>
        <w:color w:val="231F20"/>
      </w:rPr>
    </w:lvl>
    <w:lvl w:ilvl="1">
      <w:start w:val="1"/>
      <w:numFmt w:val="decimal"/>
      <w:lvlText w:val="%1.%2"/>
      <w:lvlJc w:val="left"/>
      <w:pPr>
        <w:ind w:left="644" w:hanging="360"/>
      </w:pPr>
      <w:rPr>
        <w:rFonts w:hint="default"/>
        <w:color w:val="231F20"/>
      </w:rPr>
    </w:lvl>
    <w:lvl w:ilvl="2">
      <w:start w:val="1"/>
      <w:numFmt w:val="decimal"/>
      <w:lvlText w:val="%1.%2.%3"/>
      <w:lvlJc w:val="left"/>
      <w:pPr>
        <w:ind w:left="1288" w:hanging="720"/>
      </w:pPr>
      <w:rPr>
        <w:rFonts w:hint="default"/>
        <w:color w:val="231F20"/>
      </w:rPr>
    </w:lvl>
    <w:lvl w:ilvl="3">
      <w:start w:val="1"/>
      <w:numFmt w:val="decimal"/>
      <w:lvlText w:val="%1.%2.%3.%4"/>
      <w:lvlJc w:val="left"/>
      <w:pPr>
        <w:ind w:left="1572" w:hanging="720"/>
      </w:pPr>
      <w:rPr>
        <w:rFonts w:hint="default"/>
        <w:color w:val="231F20"/>
      </w:rPr>
    </w:lvl>
    <w:lvl w:ilvl="4">
      <w:start w:val="1"/>
      <w:numFmt w:val="decimal"/>
      <w:lvlText w:val="%1.%2.%3.%4.%5"/>
      <w:lvlJc w:val="left"/>
      <w:pPr>
        <w:ind w:left="2216" w:hanging="1080"/>
      </w:pPr>
      <w:rPr>
        <w:rFonts w:hint="default"/>
        <w:color w:val="231F20"/>
      </w:rPr>
    </w:lvl>
    <w:lvl w:ilvl="5">
      <w:start w:val="1"/>
      <w:numFmt w:val="decimal"/>
      <w:lvlText w:val="%1.%2.%3.%4.%5.%6"/>
      <w:lvlJc w:val="left"/>
      <w:pPr>
        <w:ind w:left="2500" w:hanging="1080"/>
      </w:pPr>
      <w:rPr>
        <w:rFonts w:hint="default"/>
        <w:color w:val="231F20"/>
      </w:rPr>
    </w:lvl>
    <w:lvl w:ilvl="6">
      <w:start w:val="1"/>
      <w:numFmt w:val="decimal"/>
      <w:lvlText w:val="%1.%2.%3.%4.%5.%6.%7"/>
      <w:lvlJc w:val="left"/>
      <w:pPr>
        <w:ind w:left="3144" w:hanging="1440"/>
      </w:pPr>
      <w:rPr>
        <w:rFonts w:hint="default"/>
        <w:color w:val="231F20"/>
      </w:rPr>
    </w:lvl>
    <w:lvl w:ilvl="7">
      <w:start w:val="1"/>
      <w:numFmt w:val="decimal"/>
      <w:lvlText w:val="%1.%2.%3.%4.%5.%6.%7.%8"/>
      <w:lvlJc w:val="left"/>
      <w:pPr>
        <w:ind w:left="3428" w:hanging="1440"/>
      </w:pPr>
      <w:rPr>
        <w:rFonts w:hint="default"/>
        <w:color w:val="231F20"/>
      </w:rPr>
    </w:lvl>
    <w:lvl w:ilvl="8">
      <w:start w:val="1"/>
      <w:numFmt w:val="decimal"/>
      <w:lvlText w:val="%1.%2.%3.%4.%5.%6.%7.%8.%9"/>
      <w:lvlJc w:val="left"/>
      <w:pPr>
        <w:ind w:left="4072" w:hanging="1800"/>
      </w:pPr>
      <w:rPr>
        <w:rFonts w:hint="default"/>
        <w:color w:val="231F20"/>
      </w:rPr>
    </w:lvl>
  </w:abstractNum>
  <w:abstractNum w:abstractNumId="46" w15:restartNumberingAfterBreak="0">
    <w:nsid w:val="6BD6418E"/>
    <w:multiLevelType w:val="multilevel"/>
    <w:tmpl w:val="505C5F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6C153C63"/>
    <w:multiLevelType w:val="multilevel"/>
    <w:tmpl w:val="E098D4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6F043B9C"/>
    <w:multiLevelType w:val="multilevel"/>
    <w:tmpl w:val="1D6E6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71422F1A"/>
    <w:multiLevelType w:val="multilevel"/>
    <w:tmpl w:val="82742FB6"/>
    <w:lvl w:ilvl="0">
      <w:start w:val="6"/>
      <w:numFmt w:val="decimal"/>
      <w:lvlText w:val="%1"/>
      <w:lvlJc w:val="left"/>
      <w:pPr>
        <w:ind w:left="360" w:hanging="360"/>
      </w:pPr>
      <w:rPr>
        <w:rFonts w:hint="default"/>
        <w:color w:val="231F20"/>
      </w:rPr>
    </w:lvl>
    <w:lvl w:ilvl="1">
      <w:start w:val="3"/>
      <w:numFmt w:val="decimal"/>
      <w:lvlText w:val="%1.%2"/>
      <w:lvlJc w:val="left"/>
      <w:pPr>
        <w:ind w:left="514" w:hanging="360"/>
      </w:pPr>
      <w:rPr>
        <w:rFonts w:hint="default"/>
        <w:color w:val="231F20"/>
      </w:rPr>
    </w:lvl>
    <w:lvl w:ilvl="2">
      <w:start w:val="1"/>
      <w:numFmt w:val="decimal"/>
      <w:lvlText w:val="%1.%2.%3"/>
      <w:lvlJc w:val="left"/>
      <w:pPr>
        <w:ind w:left="1028" w:hanging="720"/>
      </w:pPr>
      <w:rPr>
        <w:rFonts w:hint="default"/>
        <w:color w:val="231F20"/>
      </w:rPr>
    </w:lvl>
    <w:lvl w:ilvl="3">
      <w:start w:val="1"/>
      <w:numFmt w:val="decimal"/>
      <w:lvlText w:val="%1.%2.%3.%4"/>
      <w:lvlJc w:val="left"/>
      <w:pPr>
        <w:ind w:left="1182" w:hanging="720"/>
      </w:pPr>
      <w:rPr>
        <w:rFonts w:hint="default"/>
        <w:color w:val="231F20"/>
      </w:rPr>
    </w:lvl>
    <w:lvl w:ilvl="4">
      <w:start w:val="1"/>
      <w:numFmt w:val="decimal"/>
      <w:lvlText w:val="%1.%2.%3.%4.%5"/>
      <w:lvlJc w:val="left"/>
      <w:pPr>
        <w:ind w:left="1696" w:hanging="1080"/>
      </w:pPr>
      <w:rPr>
        <w:rFonts w:hint="default"/>
        <w:color w:val="231F20"/>
      </w:rPr>
    </w:lvl>
    <w:lvl w:ilvl="5">
      <w:start w:val="1"/>
      <w:numFmt w:val="decimal"/>
      <w:lvlText w:val="%1.%2.%3.%4.%5.%6"/>
      <w:lvlJc w:val="left"/>
      <w:pPr>
        <w:ind w:left="1850" w:hanging="1080"/>
      </w:pPr>
      <w:rPr>
        <w:rFonts w:hint="default"/>
        <w:color w:val="231F20"/>
      </w:rPr>
    </w:lvl>
    <w:lvl w:ilvl="6">
      <w:start w:val="1"/>
      <w:numFmt w:val="decimal"/>
      <w:lvlText w:val="%1.%2.%3.%4.%5.%6.%7"/>
      <w:lvlJc w:val="left"/>
      <w:pPr>
        <w:ind w:left="2364" w:hanging="1440"/>
      </w:pPr>
      <w:rPr>
        <w:rFonts w:hint="default"/>
        <w:color w:val="231F20"/>
      </w:rPr>
    </w:lvl>
    <w:lvl w:ilvl="7">
      <w:start w:val="1"/>
      <w:numFmt w:val="decimal"/>
      <w:lvlText w:val="%1.%2.%3.%4.%5.%6.%7.%8"/>
      <w:lvlJc w:val="left"/>
      <w:pPr>
        <w:ind w:left="2518" w:hanging="1440"/>
      </w:pPr>
      <w:rPr>
        <w:rFonts w:hint="default"/>
        <w:color w:val="231F20"/>
      </w:rPr>
    </w:lvl>
    <w:lvl w:ilvl="8">
      <w:start w:val="1"/>
      <w:numFmt w:val="decimal"/>
      <w:lvlText w:val="%1.%2.%3.%4.%5.%6.%7.%8.%9"/>
      <w:lvlJc w:val="left"/>
      <w:pPr>
        <w:ind w:left="3032" w:hanging="1800"/>
      </w:pPr>
      <w:rPr>
        <w:rFonts w:hint="default"/>
        <w:color w:val="231F20"/>
      </w:rPr>
    </w:lvl>
  </w:abstractNum>
  <w:abstractNum w:abstractNumId="50" w15:restartNumberingAfterBreak="0">
    <w:nsid w:val="73B66F1B"/>
    <w:multiLevelType w:val="multilevel"/>
    <w:tmpl w:val="518CD1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778D2EDB"/>
    <w:multiLevelType w:val="multilevel"/>
    <w:tmpl w:val="9F062E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78AE06BF"/>
    <w:multiLevelType w:val="multilevel"/>
    <w:tmpl w:val="174C31F2"/>
    <w:lvl w:ilvl="0">
      <w:start w:val="5"/>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53" w15:restartNumberingAfterBreak="0">
    <w:nsid w:val="793838AF"/>
    <w:multiLevelType w:val="multilevel"/>
    <w:tmpl w:val="BB1245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7C0758E3"/>
    <w:multiLevelType w:val="hybridMultilevel"/>
    <w:tmpl w:val="8F145854"/>
    <w:lvl w:ilvl="0" w:tplc="0978A12C">
      <w:numFmt w:val="bullet"/>
      <w:lvlText w:val="•"/>
      <w:lvlJc w:val="left"/>
      <w:pPr>
        <w:ind w:left="515" w:hanging="360"/>
      </w:pPr>
      <w:rPr>
        <w:rFonts w:ascii="Calibri Light" w:eastAsia="Calibri Light" w:hAnsi="Calibri Light" w:cs="Calibri Light" w:hint="default"/>
        <w:b w:val="0"/>
        <w:bCs w:val="0"/>
        <w:i w:val="0"/>
        <w:iCs w:val="0"/>
        <w:color w:val="231F20"/>
        <w:spacing w:val="0"/>
        <w:w w:val="100"/>
        <w:sz w:val="24"/>
        <w:szCs w:val="24"/>
        <w:lang w:val="en-US" w:eastAsia="en-US" w:bidi="ar-SA"/>
      </w:rPr>
    </w:lvl>
    <w:lvl w:ilvl="1" w:tplc="94C6E6BE">
      <w:numFmt w:val="bullet"/>
      <w:lvlText w:val="•"/>
      <w:lvlJc w:val="left"/>
      <w:pPr>
        <w:ind w:left="1531" w:hanging="360"/>
      </w:pPr>
      <w:rPr>
        <w:rFonts w:hint="default"/>
        <w:lang w:val="en-US" w:eastAsia="en-US" w:bidi="ar-SA"/>
      </w:rPr>
    </w:lvl>
    <w:lvl w:ilvl="2" w:tplc="C8B08550">
      <w:numFmt w:val="bullet"/>
      <w:lvlText w:val="•"/>
      <w:lvlJc w:val="left"/>
      <w:pPr>
        <w:ind w:left="2542" w:hanging="360"/>
      </w:pPr>
      <w:rPr>
        <w:rFonts w:hint="default"/>
        <w:lang w:val="en-US" w:eastAsia="en-US" w:bidi="ar-SA"/>
      </w:rPr>
    </w:lvl>
    <w:lvl w:ilvl="3" w:tplc="C3CABFE6">
      <w:numFmt w:val="bullet"/>
      <w:lvlText w:val="•"/>
      <w:lvlJc w:val="left"/>
      <w:pPr>
        <w:ind w:left="3553" w:hanging="360"/>
      </w:pPr>
      <w:rPr>
        <w:rFonts w:hint="default"/>
        <w:lang w:val="en-US" w:eastAsia="en-US" w:bidi="ar-SA"/>
      </w:rPr>
    </w:lvl>
    <w:lvl w:ilvl="4" w:tplc="4BC66B54">
      <w:numFmt w:val="bullet"/>
      <w:lvlText w:val="•"/>
      <w:lvlJc w:val="left"/>
      <w:pPr>
        <w:ind w:left="4564" w:hanging="360"/>
      </w:pPr>
      <w:rPr>
        <w:rFonts w:hint="default"/>
        <w:lang w:val="en-US" w:eastAsia="en-US" w:bidi="ar-SA"/>
      </w:rPr>
    </w:lvl>
    <w:lvl w:ilvl="5" w:tplc="0870FE84">
      <w:numFmt w:val="bullet"/>
      <w:lvlText w:val="•"/>
      <w:lvlJc w:val="left"/>
      <w:pPr>
        <w:ind w:left="5575" w:hanging="360"/>
      </w:pPr>
      <w:rPr>
        <w:rFonts w:hint="default"/>
        <w:lang w:val="en-US" w:eastAsia="en-US" w:bidi="ar-SA"/>
      </w:rPr>
    </w:lvl>
    <w:lvl w:ilvl="6" w:tplc="9C8E9E9C">
      <w:numFmt w:val="bullet"/>
      <w:lvlText w:val="•"/>
      <w:lvlJc w:val="left"/>
      <w:pPr>
        <w:ind w:left="6586" w:hanging="360"/>
      </w:pPr>
      <w:rPr>
        <w:rFonts w:hint="default"/>
        <w:lang w:val="en-US" w:eastAsia="en-US" w:bidi="ar-SA"/>
      </w:rPr>
    </w:lvl>
    <w:lvl w:ilvl="7" w:tplc="5F2C8336">
      <w:numFmt w:val="bullet"/>
      <w:lvlText w:val="•"/>
      <w:lvlJc w:val="left"/>
      <w:pPr>
        <w:ind w:left="7598" w:hanging="360"/>
      </w:pPr>
      <w:rPr>
        <w:rFonts w:hint="default"/>
        <w:lang w:val="en-US" w:eastAsia="en-US" w:bidi="ar-SA"/>
      </w:rPr>
    </w:lvl>
    <w:lvl w:ilvl="8" w:tplc="1A5CA4F0">
      <w:numFmt w:val="bullet"/>
      <w:lvlText w:val="•"/>
      <w:lvlJc w:val="left"/>
      <w:pPr>
        <w:ind w:left="8609" w:hanging="360"/>
      </w:pPr>
      <w:rPr>
        <w:rFonts w:hint="default"/>
        <w:lang w:val="en-US" w:eastAsia="en-US" w:bidi="ar-SA"/>
      </w:rPr>
    </w:lvl>
  </w:abstractNum>
  <w:abstractNum w:abstractNumId="55" w15:restartNumberingAfterBreak="0">
    <w:nsid w:val="7C661C7D"/>
    <w:multiLevelType w:val="multilevel"/>
    <w:tmpl w:val="26027F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7CB04863"/>
    <w:multiLevelType w:val="multilevel"/>
    <w:tmpl w:val="6582BF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7CE941DE"/>
    <w:multiLevelType w:val="multilevel"/>
    <w:tmpl w:val="6C6CD5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7D91762C"/>
    <w:multiLevelType w:val="multilevel"/>
    <w:tmpl w:val="A15E1C96"/>
    <w:lvl w:ilvl="0">
      <w:start w:val="1"/>
      <w:numFmt w:val="bullet"/>
      <w:lvlText w:val=""/>
      <w:lvlJc w:val="left"/>
      <w:pPr>
        <w:tabs>
          <w:tab w:val="num" w:pos="1080"/>
        </w:tabs>
        <w:ind w:left="1080" w:hanging="360"/>
      </w:pPr>
      <w:rPr>
        <w:rFonts w:ascii="Symbol" w:hAnsi="Symbol" w:hint="default"/>
      </w:rPr>
    </w:lvl>
    <w:lvl w:ilvl="1" w:tentative="1">
      <w:start w:val="1"/>
      <w:numFmt w:val="lowerLetter"/>
      <w:lvlText w:val="%2."/>
      <w:lvlJc w:val="left"/>
      <w:pPr>
        <w:tabs>
          <w:tab w:val="num" w:pos="1800"/>
        </w:tabs>
        <w:ind w:left="1800" w:hanging="360"/>
      </w:pPr>
    </w:lvl>
    <w:lvl w:ilvl="2" w:tentative="1">
      <w:start w:val="1"/>
      <w:numFmt w:val="lowerLetter"/>
      <w:lvlText w:val="%3."/>
      <w:lvlJc w:val="left"/>
      <w:pPr>
        <w:tabs>
          <w:tab w:val="num" w:pos="2520"/>
        </w:tabs>
        <w:ind w:left="2520" w:hanging="360"/>
      </w:pPr>
    </w:lvl>
    <w:lvl w:ilvl="3" w:tentative="1">
      <w:start w:val="1"/>
      <w:numFmt w:val="lowerLetter"/>
      <w:lvlText w:val="%4."/>
      <w:lvlJc w:val="left"/>
      <w:pPr>
        <w:tabs>
          <w:tab w:val="num" w:pos="3240"/>
        </w:tabs>
        <w:ind w:left="3240" w:hanging="360"/>
      </w:pPr>
    </w:lvl>
    <w:lvl w:ilvl="4" w:tentative="1">
      <w:start w:val="1"/>
      <w:numFmt w:val="lowerLetter"/>
      <w:lvlText w:val="%5."/>
      <w:lvlJc w:val="left"/>
      <w:pPr>
        <w:tabs>
          <w:tab w:val="num" w:pos="3960"/>
        </w:tabs>
        <w:ind w:left="3960" w:hanging="360"/>
      </w:pPr>
    </w:lvl>
    <w:lvl w:ilvl="5" w:tentative="1">
      <w:start w:val="1"/>
      <w:numFmt w:val="lowerLetter"/>
      <w:lvlText w:val="%6."/>
      <w:lvlJc w:val="left"/>
      <w:pPr>
        <w:tabs>
          <w:tab w:val="num" w:pos="4680"/>
        </w:tabs>
        <w:ind w:left="4680" w:hanging="360"/>
      </w:pPr>
    </w:lvl>
    <w:lvl w:ilvl="6" w:tentative="1">
      <w:start w:val="1"/>
      <w:numFmt w:val="lowerLetter"/>
      <w:lvlText w:val="%7."/>
      <w:lvlJc w:val="left"/>
      <w:pPr>
        <w:tabs>
          <w:tab w:val="num" w:pos="5400"/>
        </w:tabs>
        <w:ind w:left="5400" w:hanging="360"/>
      </w:pPr>
    </w:lvl>
    <w:lvl w:ilvl="7" w:tentative="1">
      <w:start w:val="1"/>
      <w:numFmt w:val="lowerLetter"/>
      <w:lvlText w:val="%8."/>
      <w:lvlJc w:val="left"/>
      <w:pPr>
        <w:tabs>
          <w:tab w:val="num" w:pos="6120"/>
        </w:tabs>
        <w:ind w:left="6120" w:hanging="360"/>
      </w:pPr>
    </w:lvl>
    <w:lvl w:ilvl="8" w:tentative="1">
      <w:start w:val="1"/>
      <w:numFmt w:val="lowerLetter"/>
      <w:lvlText w:val="%9."/>
      <w:lvlJc w:val="left"/>
      <w:pPr>
        <w:tabs>
          <w:tab w:val="num" w:pos="6840"/>
        </w:tabs>
        <w:ind w:left="6840" w:hanging="360"/>
      </w:pPr>
    </w:lvl>
  </w:abstractNum>
  <w:num w:numId="1" w16cid:durableId="1028216184">
    <w:abstractNumId w:val="17"/>
  </w:num>
  <w:num w:numId="2" w16cid:durableId="1049577149">
    <w:abstractNumId w:val="33"/>
  </w:num>
  <w:num w:numId="3" w16cid:durableId="1059280225">
    <w:abstractNumId w:val="20"/>
  </w:num>
  <w:num w:numId="4" w16cid:durableId="1192766079">
    <w:abstractNumId w:val="2"/>
  </w:num>
  <w:num w:numId="5" w16cid:durableId="1253473599">
    <w:abstractNumId w:val="1"/>
  </w:num>
  <w:num w:numId="6" w16cid:durableId="1261453261">
    <w:abstractNumId w:val="48"/>
  </w:num>
  <w:num w:numId="7" w16cid:durableId="1312324199">
    <w:abstractNumId w:val="52"/>
  </w:num>
  <w:num w:numId="8" w16cid:durableId="1322345384">
    <w:abstractNumId w:val="55"/>
  </w:num>
  <w:num w:numId="9" w16cid:durableId="1337807952">
    <w:abstractNumId w:val="37"/>
  </w:num>
  <w:num w:numId="10" w16cid:durableId="1391465703">
    <w:abstractNumId w:val="27"/>
  </w:num>
  <w:num w:numId="11" w16cid:durableId="1392657896">
    <w:abstractNumId w:val="9"/>
  </w:num>
  <w:num w:numId="12" w16cid:durableId="1404793841">
    <w:abstractNumId w:val="22"/>
  </w:num>
  <w:num w:numId="13" w16cid:durableId="141506101">
    <w:abstractNumId w:val="58"/>
  </w:num>
  <w:num w:numId="14" w16cid:durableId="1444763235">
    <w:abstractNumId w:val="45"/>
  </w:num>
  <w:num w:numId="15" w16cid:durableId="1507163841">
    <w:abstractNumId w:val="30"/>
  </w:num>
  <w:num w:numId="16" w16cid:durableId="1524131025">
    <w:abstractNumId w:val="38"/>
  </w:num>
  <w:num w:numId="17" w16cid:durableId="1539394917">
    <w:abstractNumId w:val="16"/>
  </w:num>
  <w:num w:numId="18" w16cid:durableId="1564025587">
    <w:abstractNumId w:val="53"/>
  </w:num>
  <w:num w:numId="19" w16cid:durableId="1595286955">
    <w:abstractNumId w:val="41"/>
  </w:num>
  <w:num w:numId="20" w16cid:durableId="1705253935">
    <w:abstractNumId w:val="49"/>
  </w:num>
  <w:num w:numId="21" w16cid:durableId="1709603771">
    <w:abstractNumId w:val="11"/>
  </w:num>
  <w:num w:numId="22" w16cid:durableId="1767341491">
    <w:abstractNumId w:val="15"/>
  </w:num>
  <w:num w:numId="23" w16cid:durableId="1837260933">
    <w:abstractNumId w:val="31"/>
  </w:num>
  <w:num w:numId="24" w16cid:durableId="1935085394">
    <w:abstractNumId w:val="7"/>
  </w:num>
  <w:num w:numId="25" w16cid:durableId="1998805424">
    <w:abstractNumId w:val="12"/>
  </w:num>
  <w:num w:numId="26" w16cid:durableId="2121757627">
    <w:abstractNumId w:val="32"/>
  </w:num>
  <w:num w:numId="27" w16cid:durableId="2126341952">
    <w:abstractNumId w:val="14"/>
  </w:num>
  <w:num w:numId="28" w16cid:durableId="2127117212">
    <w:abstractNumId w:val="43"/>
  </w:num>
  <w:num w:numId="29" w16cid:durableId="2130776897">
    <w:abstractNumId w:val="10"/>
  </w:num>
  <w:num w:numId="30" w16cid:durableId="214201908">
    <w:abstractNumId w:val="50"/>
  </w:num>
  <w:num w:numId="31" w16cid:durableId="263002968">
    <w:abstractNumId w:val="25"/>
  </w:num>
  <w:num w:numId="32" w16cid:durableId="290062423">
    <w:abstractNumId w:val="29"/>
  </w:num>
  <w:num w:numId="33" w16cid:durableId="30229003">
    <w:abstractNumId w:val="51"/>
  </w:num>
  <w:num w:numId="34" w16cid:durableId="304238900">
    <w:abstractNumId w:val="0"/>
  </w:num>
  <w:num w:numId="35" w16cid:durableId="312418852">
    <w:abstractNumId w:val="47"/>
  </w:num>
  <w:num w:numId="36" w16cid:durableId="377978377">
    <w:abstractNumId w:val="39"/>
  </w:num>
  <w:num w:numId="37" w16cid:durableId="389039811">
    <w:abstractNumId w:val="13"/>
  </w:num>
  <w:num w:numId="38" w16cid:durableId="408618698">
    <w:abstractNumId w:val="44"/>
  </w:num>
  <w:num w:numId="39" w16cid:durableId="418914408">
    <w:abstractNumId w:val="35"/>
  </w:num>
  <w:num w:numId="40" w16cid:durableId="463499170">
    <w:abstractNumId w:val="57"/>
  </w:num>
  <w:num w:numId="41" w16cid:durableId="472406705">
    <w:abstractNumId w:val="34"/>
  </w:num>
  <w:num w:numId="42" w16cid:durableId="48843946">
    <w:abstractNumId w:val="46"/>
  </w:num>
  <w:num w:numId="43" w16cid:durableId="6105502">
    <w:abstractNumId w:val="54"/>
  </w:num>
  <w:num w:numId="44" w16cid:durableId="66079297">
    <w:abstractNumId w:val="4"/>
  </w:num>
  <w:num w:numId="45" w16cid:durableId="704908372">
    <w:abstractNumId w:val="18"/>
  </w:num>
  <w:num w:numId="46" w16cid:durableId="74520407">
    <w:abstractNumId w:val="24"/>
  </w:num>
  <w:num w:numId="47" w16cid:durableId="77136553">
    <w:abstractNumId w:val="26"/>
  </w:num>
  <w:num w:numId="48" w16cid:durableId="8411682">
    <w:abstractNumId w:val="56"/>
  </w:num>
  <w:num w:numId="49" w16cid:durableId="850490973">
    <w:abstractNumId w:val="42"/>
  </w:num>
  <w:num w:numId="50" w16cid:durableId="892303725">
    <w:abstractNumId w:val="5"/>
  </w:num>
  <w:num w:numId="51" w16cid:durableId="948512394">
    <w:abstractNumId w:val="19"/>
  </w:num>
  <w:num w:numId="52" w16cid:durableId="984089598">
    <w:abstractNumId w:val="8"/>
  </w:num>
  <w:num w:numId="53" w16cid:durableId="368723500">
    <w:abstractNumId w:val="40"/>
  </w:num>
  <w:num w:numId="54" w16cid:durableId="1776093005">
    <w:abstractNumId w:val="28"/>
  </w:num>
  <w:num w:numId="55" w16cid:durableId="556402407">
    <w:abstractNumId w:val="3"/>
  </w:num>
  <w:num w:numId="56" w16cid:durableId="2006351308">
    <w:abstractNumId w:val="36"/>
  </w:num>
  <w:num w:numId="57" w16cid:durableId="105200511">
    <w:abstractNumId w:val="21"/>
  </w:num>
  <w:num w:numId="58" w16cid:durableId="2093428682">
    <w:abstractNumId w:val="6"/>
  </w:num>
  <w:num w:numId="59" w16cid:durableId="2044161348">
    <w:abstractNumId w:val="23"/>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07B3"/>
    <w:rsid w:val="00001B6F"/>
    <w:rsid w:val="00002754"/>
    <w:rsid w:val="00003D8E"/>
    <w:rsid w:val="00004213"/>
    <w:rsid w:val="000062DB"/>
    <w:rsid w:val="000145F9"/>
    <w:rsid w:val="00014CEC"/>
    <w:rsid w:val="00023BFD"/>
    <w:rsid w:val="00024012"/>
    <w:rsid w:val="00024E90"/>
    <w:rsid w:val="00025EAA"/>
    <w:rsid w:val="00026E84"/>
    <w:rsid w:val="00032189"/>
    <w:rsid w:val="00034675"/>
    <w:rsid w:val="0003570E"/>
    <w:rsid w:val="00035A13"/>
    <w:rsid w:val="0003662B"/>
    <w:rsid w:val="0004319F"/>
    <w:rsid w:val="0004553D"/>
    <w:rsid w:val="00051D67"/>
    <w:rsid w:val="000527CC"/>
    <w:rsid w:val="000533DC"/>
    <w:rsid w:val="00054CD5"/>
    <w:rsid w:val="000574CA"/>
    <w:rsid w:val="00057D7D"/>
    <w:rsid w:val="00060FA7"/>
    <w:rsid w:val="0006439E"/>
    <w:rsid w:val="00065553"/>
    <w:rsid w:val="00073D9E"/>
    <w:rsid w:val="00074489"/>
    <w:rsid w:val="00075B4A"/>
    <w:rsid w:val="00075C93"/>
    <w:rsid w:val="00081183"/>
    <w:rsid w:val="00083BDE"/>
    <w:rsid w:val="00085C5C"/>
    <w:rsid w:val="0009002F"/>
    <w:rsid w:val="000936B4"/>
    <w:rsid w:val="00096C3F"/>
    <w:rsid w:val="00097EB9"/>
    <w:rsid w:val="000A0F05"/>
    <w:rsid w:val="000A1AB1"/>
    <w:rsid w:val="000A2903"/>
    <w:rsid w:val="000A74CD"/>
    <w:rsid w:val="000B069F"/>
    <w:rsid w:val="000B1A4E"/>
    <w:rsid w:val="000B5C05"/>
    <w:rsid w:val="000B62FA"/>
    <w:rsid w:val="000C1694"/>
    <w:rsid w:val="000C2446"/>
    <w:rsid w:val="000C2A30"/>
    <w:rsid w:val="000C425E"/>
    <w:rsid w:val="000C46FB"/>
    <w:rsid w:val="000C7181"/>
    <w:rsid w:val="000C726B"/>
    <w:rsid w:val="000D11CC"/>
    <w:rsid w:val="000D38A0"/>
    <w:rsid w:val="000D5DC3"/>
    <w:rsid w:val="000E52AE"/>
    <w:rsid w:val="000F1216"/>
    <w:rsid w:val="000F2606"/>
    <w:rsid w:val="000F3183"/>
    <w:rsid w:val="000F6EF5"/>
    <w:rsid w:val="001002BA"/>
    <w:rsid w:val="0010059B"/>
    <w:rsid w:val="00100A1D"/>
    <w:rsid w:val="00100ED0"/>
    <w:rsid w:val="00107B55"/>
    <w:rsid w:val="00110198"/>
    <w:rsid w:val="00110601"/>
    <w:rsid w:val="00111CEE"/>
    <w:rsid w:val="00114307"/>
    <w:rsid w:val="0011471A"/>
    <w:rsid w:val="00115A46"/>
    <w:rsid w:val="00117058"/>
    <w:rsid w:val="00124417"/>
    <w:rsid w:val="0012455F"/>
    <w:rsid w:val="00126845"/>
    <w:rsid w:val="001272F7"/>
    <w:rsid w:val="00127A8F"/>
    <w:rsid w:val="001319F0"/>
    <w:rsid w:val="00134D15"/>
    <w:rsid w:val="0013521D"/>
    <w:rsid w:val="0014049B"/>
    <w:rsid w:val="001424A0"/>
    <w:rsid w:val="00142511"/>
    <w:rsid w:val="001472F2"/>
    <w:rsid w:val="00150563"/>
    <w:rsid w:val="001507ED"/>
    <w:rsid w:val="00165084"/>
    <w:rsid w:val="00165147"/>
    <w:rsid w:val="0017217F"/>
    <w:rsid w:val="00182F87"/>
    <w:rsid w:val="0018751B"/>
    <w:rsid w:val="00191C54"/>
    <w:rsid w:val="001935C5"/>
    <w:rsid w:val="0019365C"/>
    <w:rsid w:val="001959E3"/>
    <w:rsid w:val="0019729D"/>
    <w:rsid w:val="001A076F"/>
    <w:rsid w:val="001B0FDF"/>
    <w:rsid w:val="001B4893"/>
    <w:rsid w:val="001B528B"/>
    <w:rsid w:val="001C2EE9"/>
    <w:rsid w:val="001C45B0"/>
    <w:rsid w:val="001C4660"/>
    <w:rsid w:val="001D1C5F"/>
    <w:rsid w:val="001D2DA4"/>
    <w:rsid w:val="001D3C25"/>
    <w:rsid w:val="001E0E2C"/>
    <w:rsid w:val="001E2878"/>
    <w:rsid w:val="001E4F35"/>
    <w:rsid w:val="001E5690"/>
    <w:rsid w:val="001E6778"/>
    <w:rsid w:val="001E6D06"/>
    <w:rsid w:val="001E7BE5"/>
    <w:rsid w:val="001F033A"/>
    <w:rsid w:val="001F1D1D"/>
    <w:rsid w:val="00200261"/>
    <w:rsid w:val="00201B3D"/>
    <w:rsid w:val="0021509E"/>
    <w:rsid w:val="00225A05"/>
    <w:rsid w:val="00230441"/>
    <w:rsid w:val="0023130E"/>
    <w:rsid w:val="00231722"/>
    <w:rsid w:val="002401EC"/>
    <w:rsid w:val="00240A6B"/>
    <w:rsid w:val="002475D4"/>
    <w:rsid w:val="00250A9E"/>
    <w:rsid w:val="002510FF"/>
    <w:rsid w:val="00252C77"/>
    <w:rsid w:val="0025316F"/>
    <w:rsid w:val="00254EF2"/>
    <w:rsid w:val="00262BD4"/>
    <w:rsid w:val="00263D44"/>
    <w:rsid w:val="00265474"/>
    <w:rsid w:val="00265D83"/>
    <w:rsid w:val="00267D48"/>
    <w:rsid w:val="00270652"/>
    <w:rsid w:val="00276211"/>
    <w:rsid w:val="00277356"/>
    <w:rsid w:val="0027777C"/>
    <w:rsid w:val="00281E89"/>
    <w:rsid w:val="0028463F"/>
    <w:rsid w:val="00285ABB"/>
    <w:rsid w:val="00286A61"/>
    <w:rsid w:val="00294076"/>
    <w:rsid w:val="002A2D0D"/>
    <w:rsid w:val="002A2DF9"/>
    <w:rsid w:val="002B09D7"/>
    <w:rsid w:val="002C154B"/>
    <w:rsid w:val="002C42BB"/>
    <w:rsid w:val="002C4563"/>
    <w:rsid w:val="002C49D3"/>
    <w:rsid w:val="002C5F08"/>
    <w:rsid w:val="002C6304"/>
    <w:rsid w:val="002C79DA"/>
    <w:rsid w:val="002D0C08"/>
    <w:rsid w:val="002D18DC"/>
    <w:rsid w:val="002D196F"/>
    <w:rsid w:val="002D43F0"/>
    <w:rsid w:val="002D5DE4"/>
    <w:rsid w:val="002F61D9"/>
    <w:rsid w:val="002F739F"/>
    <w:rsid w:val="0030234C"/>
    <w:rsid w:val="00303D40"/>
    <w:rsid w:val="00304103"/>
    <w:rsid w:val="00304A71"/>
    <w:rsid w:val="003073A3"/>
    <w:rsid w:val="00313932"/>
    <w:rsid w:val="00321D6E"/>
    <w:rsid w:val="00321F9D"/>
    <w:rsid w:val="00325649"/>
    <w:rsid w:val="00326713"/>
    <w:rsid w:val="00332C34"/>
    <w:rsid w:val="00334D09"/>
    <w:rsid w:val="00335A16"/>
    <w:rsid w:val="00340854"/>
    <w:rsid w:val="00344F0E"/>
    <w:rsid w:val="003511F1"/>
    <w:rsid w:val="00351BDB"/>
    <w:rsid w:val="00351C7F"/>
    <w:rsid w:val="003542DA"/>
    <w:rsid w:val="003609E1"/>
    <w:rsid w:val="0036190F"/>
    <w:rsid w:val="00361949"/>
    <w:rsid w:val="00361A7F"/>
    <w:rsid w:val="00363656"/>
    <w:rsid w:val="00364A41"/>
    <w:rsid w:val="0037300F"/>
    <w:rsid w:val="00386C50"/>
    <w:rsid w:val="00392C04"/>
    <w:rsid w:val="00393D64"/>
    <w:rsid w:val="003960A9"/>
    <w:rsid w:val="003A0A61"/>
    <w:rsid w:val="003A1A09"/>
    <w:rsid w:val="003A1A2F"/>
    <w:rsid w:val="003A369C"/>
    <w:rsid w:val="003A43BA"/>
    <w:rsid w:val="003A49B4"/>
    <w:rsid w:val="003A6553"/>
    <w:rsid w:val="003B4444"/>
    <w:rsid w:val="003C2A69"/>
    <w:rsid w:val="003C6323"/>
    <w:rsid w:val="003C6E99"/>
    <w:rsid w:val="003C7D72"/>
    <w:rsid w:val="003D2498"/>
    <w:rsid w:val="003D2B39"/>
    <w:rsid w:val="003E3840"/>
    <w:rsid w:val="003E3E1C"/>
    <w:rsid w:val="003E6187"/>
    <w:rsid w:val="003E692F"/>
    <w:rsid w:val="003E723F"/>
    <w:rsid w:val="003F133D"/>
    <w:rsid w:val="003F26E1"/>
    <w:rsid w:val="003F3161"/>
    <w:rsid w:val="003F3D35"/>
    <w:rsid w:val="003F4F52"/>
    <w:rsid w:val="003F58C4"/>
    <w:rsid w:val="003F5DEE"/>
    <w:rsid w:val="003F6043"/>
    <w:rsid w:val="0040182A"/>
    <w:rsid w:val="004022DA"/>
    <w:rsid w:val="00405540"/>
    <w:rsid w:val="00405740"/>
    <w:rsid w:val="004063E0"/>
    <w:rsid w:val="00413A23"/>
    <w:rsid w:val="004144A4"/>
    <w:rsid w:val="004159FE"/>
    <w:rsid w:val="00416562"/>
    <w:rsid w:val="004169AA"/>
    <w:rsid w:val="00423B9B"/>
    <w:rsid w:val="004243B8"/>
    <w:rsid w:val="004265F7"/>
    <w:rsid w:val="00430E70"/>
    <w:rsid w:val="00431B3E"/>
    <w:rsid w:val="00434134"/>
    <w:rsid w:val="00434D1B"/>
    <w:rsid w:val="00434E76"/>
    <w:rsid w:val="00436A39"/>
    <w:rsid w:val="00443A19"/>
    <w:rsid w:val="00444AF1"/>
    <w:rsid w:val="00446DDA"/>
    <w:rsid w:val="00447340"/>
    <w:rsid w:val="00447779"/>
    <w:rsid w:val="004507B3"/>
    <w:rsid w:val="00451157"/>
    <w:rsid w:val="00456DFA"/>
    <w:rsid w:val="00457063"/>
    <w:rsid w:val="00460301"/>
    <w:rsid w:val="00460461"/>
    <w:rsid w:val="00460B43"/>
    <w:rsid w:val="00464851"/>
    <w:rsid w:val="00465B4E"/>
    <w:rsid w:val="00465F8E"/>
    <w:rsid w:val="00472385"/>
    <w:rsid w:val="00472863"/>
    <w:rsid w:val="0047565D"/>
    <w:rsid w:val="0047692B"/>
    <w:rsid w:val="00477233"/>
    <w:rsid w:val="00477885"/>
    <w:rsid w:val="0048115F"/>
    <w:rsid w:val="004819F2"/>
    <w:rsid w:val="00484F57"/>
    <w:rsid w:val="00486EEF"/>
    <w:rsid w:val="004924C2"/>
    <w:rsid w:val="00494E26"/>
    <w:rsid w:val="004A1532"/>
    <w:rsid w:val="004A2E32"/>
    <w:rsid w:val="004A5274"/>
    <w:rsid w:val="004A74C1"/>
    <w:rsid w:val="004B3E75"/>
    <w:rsid w:val="004B5A98"/>
    <w:rsid w:val="004B65EC"/>
    <w:rsid w:val="004C00D5"/>
    <w:rsid w:val="004C0E66"/>
    <w:rsid w:val="004C1B1C"/>
    <w:rsid w:val="004C541C"/>
    <w:rsid w:val="004C6911"/>
    <w:rsid w:val="004D1609"/>
    <w:rsid w:val="004D4F4D"/>
    <w:rsid w:val="004E3D9C"/>
    <w:rsid w:val="005010F5"/>
    <w:rsid w:val="005061D8"/>
    <w:rsid w:val="00507C14"/>
    <w:rsid w:val="0051568D"/>
    <w:rsid w:val="00520E3A"/>
    <w:rsid w:val="00521150"/>
    <w:rsid w:val="00521859"/>
    <w:rsid w:val="00523D8A"/>
    <w:rsid w:val="00524E01"/>
    <w:rsid w:val="00526501"/>
    <w:rsid w:val="005326A3"/>
    <w:rsid w:val="00534151"/>
    <w:rsid w:val="005343EB"/>
    <w:rsid w:val="005357E6"/>
    <w:rsid w:val="00535B1F"/>
    <w:rsid w:val="005420D6"/>
    <w:rsid w:val="005463D8"/>
    <w:rsid w:val="00550CB7"/>
    <w:rsid w:val="00552146"/>
    <w:rsid w:val="00554AD8"/>
    <w:rsid w:val="00557709"/>
    <w:rsid w:val="00561306"/>
    <w:rsid w:val="00561A1B"/>
    <w:rsid w:val="00561F09"/>
    <w:rsid w:val="00562C38"/>
    <w:rsid w:val="00565557"/>
    <w:rsid w:val="00566444"/>
    <w:rsid w:val="00566639"/>
    <w:rsid w:val="00571676"/>
    <w:rsid w:val="005739FA"/>
    <w:rsid w:val="00583B01"/>
    <w:rsid w:val="00583C50"/>
    <w:rsid w:val="005840F9"/>
    <w:rsid w:val="00585110"/>
    <w:rsid w:val="00585FDA"/>
    <w:rsid w:val="00595DEF"/>
    <w:rsid w:val="005A0B89"/>
    <w:rsid w:val="005A0DC7"/>
    <w:rsid w:val="005A2044"/>
    <w:rsid w:val="005A2F80"/>
    <w:rsid w:val="005A45EE"/>
    <w:rsid w:val="005A699C"/>
    <w:rsid w:val="005A6DC8"/>
    <w:rsid w:val="005B003B"/>
    <w:rsid w:val="005B3FE6"/>
    <w:rsid w:val="005B518F"/>
    <w:rsid w:val="005C2FAB"/>
    <w:rsid w:val="005C415E"/>
    <w:rsid w:val="005C54DB"/>
    <w:rsid w:val="005D05A7"/>
    <w:rsid w:val="005D1346"/>
    <w:rsid w:val="005D19E5"/>
    <w:rsid w:val="005D6EDC"/>
    <w:rsid w:val="005D79CA"/>
    <w:rsid w:val="005E198F"/>
    <w:rsid w:val="005E4F9F"/>
    <w:rsid w:val="005E776B"/>
    <w:rsid w:val="005F185D"/>
    <w:rsid w:val="005F3D88"/>
    <w:rsid w:val="005F40DF"/>
    <w:rsid w:val="005F5977"/>
    <w:rsid w:val="00601888"/>
    <w:rsid w:val="00604D05"/>
    <w:rsid w:val="00606F03"/>
    <w:rsid w:val="00615578"/>
    <w:rsid w:val="0061713E"/>
    <w:rsid w:val="00620319"/>
    <w:rsid w:val="00621621"/>
    <w:rsid w:val="006223BC"/>
    <w:rsid w:val="00626DFA"/>
    <w:rsid w:val="00632C41"/>
    <w:rsid w:val="00632DEE"/>
    <w:rsid w:val="00633A6B"/>
    <w:rsid w:val="006348DF"/>
    <w:rsid w:val="006350B3"/>
    <w:rsid w:val="006372E2"/>
    <w:rsid w:val="0064179E"/>
    <w:rsid w:val="006450D9"/>
    <w:rsid w:val="00650A3A"/>
    <w:rsid w:val="00653DEB"/>
    <w:rsid w:val="006572B8"/>
    <w:rsid w:val="00657429"/>
    <w:rsid w:val="00663204"/>
    <w:rsid w:val="006735DD"/>
    <w:rsid w:val="00674FA1"/>
    <w:rsid w:val="00677CEF"/>
    <w:rsid w:val="00696D5C"/>
    <w:rsid w:val="00697181"/>
    <w:rsid w:val="006B543C"/>
    <w:rsid w:val="006B5871"/>
    <w:rsid w:val="006C1614"/>
    <w:rsid w:val="006C2EAC"/>
    <w:rsid w:val="006C4217"/>
    <w:rsid w:val="006C6BF5"/>
    <w:rsid w:val="006D1165"/>
    <w:rsid w:val="006D11D1"/>
    <w:rsid w:val="006D5434"/>
    <w:rsid w:val="006D6BF7"/>
    <w:rsid w:val="006E29B1"/>
    <w:rsid w:val="006E500C"/>
    <w:rsid w:val="006F091D"/>
    <w:rsid w:val="006F1464"/>
    <w:rsid w:val="0070226E"/>
    <w:rsid w:val="007040D7"/>
    <w:rsid w:val="00712230"/>
    <w:rsid w:val="0072065E"/>
    <w:rsid w:val="007220FB"/>
    <w:rsid w:val="00735FB4"/>
    <w:rsid w:val="00742747"/>
    <w:rsid w:val="0074517F"/>
    <w:rsid w:val="0075242F"/>
    <w:rsid w:val="007535D5"/>
    <w:rsid w:val="00753C74"/>
    <w:rsid w:val="00763252"/>
    <w:rsid w:val="00765BBF"/>
    <w:rsid w:val="0077118E"/>
    <w:rsid w:val="00771636"/>
    <w:rsid w:val="00772C9D"/>
    <w:rsid w:val="00772F10"/>
    <w:rsid w:val="00777479"/>
    <w:rsid w:val="0078068F"/>
    <w:rsid w:val="00780F70"/>
    <w:rsid w:val="00784A7B"/>
    <w:rsid w:val="007879A7"/>
    <w:rsid w:val="00791CA8"/>
    <w:rsid w:val="007952FA"/>
    <w:rsid w:val="007A05EE"/>
    <w:rsid w:val="007A2943"/>
    <w:rsid w:val="007A6026"/>
    <w:rsid w:val="007B0CF9"/>
    <w:rsid w:val="007B1C7E"/>
    <w:rsid w:val="007C281C"/>
    <w:rsid w:val="007C3198"/>
    <w:rsid w:val="007C4E00"/>
    <w:rsid w:val="007C67F0"/>
    <w:rsid w:val="007C6D75"/>
    <w:rsid w:val="007C79B5"/>
    <w:rsid w:val="007D7E41"/>
    <w:rsid w:val="007E1B86"/>
    <w:rsid w:val="007F03E9"/>
    <w:rsid w:val="007F4012"/>
    <w:rsid w:val="008020F3"/>
    <w:rsid w:val="008069E6"/>
    <w:rsid w:val="0080761C"/>
    <w:rsid w:val="0080770A"/>
    <w:rsid w:val="008133E5"/>
    <w:rsid w:val="00817EF8"/>
    <w:rsid w:val="00827A42"/>
    <w:rsid w:val="00834FAD"/>
    <w:rsid w:val="0083600A"/>
    <w:rsid w:val="00837AE6"/>
    <w:rsid w:val="00840558"/>
    <w:rsid w:val="008548F4"/>
    <w:rsid w:val="00855BCD"/>
    <w:rsid w:val="00855D08"/>
    <w:rsid w:val="008561A0"/>
    <w:rsid w:val="0085675A"/>
    <w:rsid w:val="00861540"/>
    <w:rsid w:val="00862619"/>
    <w:rsid w:val="00867544"/>
    <w:rsid w:val="00867D4C"/>
    <w:rsid w:val="00871206"/>
    <w:rsid w:val="008757E7"/>
    <w:rsid w:val="00877523"/>
    <w:rsid w:val="008829A9"/>
    <w:rsid w:val="00885D7E"/>
    <w:rsid w:val="00893833"/>
    <w:rsid w:val="0089473F"/>
    <w:rsid w:val="00894C4D"/>
    <w:rsid w:val="00896C77"/>
    <w:rsid w:val="00896E9D"/>
    <w:rsid w:val="00897826"/>
    <w:rsid w:val="008A03CA"/>
    <w:rsid w:val="008A0FDD"/>
    <w:rsid w:val="008A1D22"/>
    <w:rsid w:val="008A453E"/>
    <w:rsid w:val="008A49B3"/>
    <w:rsid w:val="008B06A4"/>
    <w:rsid w:val="008B367E"/>
    <w:rsid w:val="008C0DCB"/>
    <w:rsid w:val="008C5376"/>
    <w:rsid w:val="008D246C"/>
    <w:rsid w:val="008D253A"/>
    <w:rsid w:val="008D6183"/>
    <w:rsid w:val="008D6D35"/>
    <w:rsid w:val="008E5B71"/>
    <w:rsid w:val="008F1565"/>
    <w:rsid w:val="008F6A63"/>
    <w:rsid w:val="00900D3D"/>
    <w:rsid w:val="009028EC"/>
    <w:rsid w:val="00907658"/>
    <w:rsid w:val="0091043B"/>
    <w:rsid w:val="00910EF9"/>
    <w:rsid w:val="00911145"/>
    <w:rsid w:val="0091129D"/>
    <w:rsid w:val="009140BA"/>
    <w:rsid w:val="009226A5"/>
    <w:rsid w:val="00922F4E"/>
    <w:rsid w:val="00932D68"/>
    <w:rsid w:val="00933A65"/>
    <w:rsid w:val="0094302B"/>
    <w:rsid w:val="00952A20"/>
    <w:rsid w:val="00955BFB"/>
    <w:rsid w:val="00960BA3"/>
    <w:rsid w:val="00960E30"/>
    <w:rsid w:val="00963F4A"/>
    <w:rsid w:val="00964AD3"/>
    <w:rsid w:val="00964E66"/>
    <w:rsid w:val="00974E11"/>
    <w:rsid w:val="00976BB8"/>
    <w:rsid w:val="00976BCF"/>
    <w:rsid w:val="009804C8"/>
    <w:rsid w:val="009818FD"/>
    <w:rsid w:val="009958D3"/>
    <w:rsid w:val="009A121D"/>
    <w:rsid w:val="009A4A62"/>
    <w:rsid w:val="009A7F57"/>
    <w:rsid w:val="009A7F76"/>
    <w:rsid w:val="009B5A30"/>
    <w:rsid w:val="009B5DDA"/>
    <w:rsid w:val="009B64E0"/>
    <w:rsid w:val="009B67C1"/>
    <w:rsid w:val="009B7E43"/>
    <w:rsid w:val="009C48A7"/>
    <w:rsid w:val="009D232F"/>
    <w:rsid w:val="009E0DF7"/>
    <w:rsid w:val="009E152E"/>
    <w:rsid w:val="00A03188"/>
    <w:rsid w:val="00A04B68"/>
    <w:rsid w:val="00A107F9"/>
    <w:rsid w:val="00A135B6"/>
    <w:rsid w:val="00A145FA"/>
    <w:rsid w:val="00A15533"/>
    <w:rsid w:val="00A17A70"/>
    <w:rsid w:val="00A20650"/>
    <w:rsid w:val="00A331CA"/>
    <w:rsid w:val="00A35338"/>
    <w:rsid w:val="00A36A8E"/>
    <w:rsid w:val="00A37C59"/>
    <w:rsid w:val="00A37F1A"/>
    <w:rsid w:val="00A41726"/>
    <w:rsid w:val="00A447ED"/>
    <w:rsid w:val="00A47158"/>
    <w:rsid w:val="00A5350A"/>
    <w:rsid w:val="00A56CD2"/>
    <w:rsid w:val="00A60A1B"/>
    <w:rsid w:val="00A629DE"/>
    <w:rsid w:val="00A64D0B"/>
    <w:rsid w:val="00A65621"/>
    <w:rsid w:val="00A66E26"/>
    <w:rsid w:val="00A738C3"/>
    <w:rsid w:val="00A741CA"/>
    <w:rsid w:val="00A773DC"/>
    <w:rsid w:val="00A8027C"/>
    <w:rsid w:val="00A8093E"/>
    <w:rsid w:val="00A812F8"/>
    <w:rsid w:val="00A907CE"/>
    <w:rsid w:val="00A9141D"/>
    <w:rsid w:val="00A96035"/>
    <w:rsid w:val="00AA7D5F"/>
    <w:rsid w:val="00AB6AA7"/>
    <w:rsid w:val="00AB6EDC"/>
    <w:rsid w:val="00AB70A6"/>
    <w:rsid w:val="00AC1524"/>
    <w:rsid w:val="00AC1B76"/>
    <w:rsid w:val="00AC4A72"/>
    <w:rsid w:val="00AC745C"/>
    <w:rsid w:val="00AD21FE"/>
    <w:rsid w:val="00AD4919"/>
    <w:rsid w:val="00AD4B6A"/>
    <w:rsid w:val="00AD7598"/>
    <w:rsid w:val="00AD79DA"/>
    <w:rsid w:val="00AE26C2"/>
    <w:rsid w:val="00AE4BF6"/>
    <w:rsid w:val="00AF3F73"/>
    <w:rsid w:val="00AF41BF"/>
    <w:rsid w:val="00AF4DF9"/>
    <w:rsid w:val="00AF577D"/>
    <w:rsid w:val="00B00926"/>
    <w:rsid w:val="00B025F7"/>
    <w:rsid w:val="00B059BC"/>
    <w:rsid w:val="00B05BAE"/>
    <w:rsid w:val="00B1093B"/>
    <w:rsid w:val="00B11417"/>
    <w:rsid w:val="00B11708"/>
    <w:rsid w:val="00B13B06"/>
    <w:rsid w:val="00B174FF"/>
    <w:rsid w:val="00B20141"/>
    <w:rsid w:val="00B20981"/>
    <w:rsid w:val="00B217EF"/>
    <w:rsid w:val="00B223E4"/>
    <w:rsid w:val="00B22DDB"/>
    <w:rsid w:val="00B35679"/>
    <w:rsid w:val="00B356AD"/>
    <w:rsid w:val="00B43EC3"/>
    <w:rsid w:val="00B46881"/>
    <w:rsid w:val="00B50DAB"/>
    <w:rsid w:val="00B51E43"/>
    <w:rsid w:val="00B71D96"/>
    <w:rsid w:val="00B71E41"/>
    <w:rsid w:val="00B72A67"/>
    <w:rsid w:val="00B7541B"/>
    <w:rsid w:val="00B754C5"/>
    <w:rsid w:val="00B756DF"/>
    <w:rsid w:val="00B7622C"/>
    <w:rsid w:val="00B76976"/>
    <w:rsid w:val="00B77B32"/>
    <w:rsid w:val="00B902F5"/>
    <w:rsid w:val="00B92FAD"/>
    <w:rsid w:val="00B93B0D"/>
    <w:rsid w:val="00B94B6C"/>
    <w:rsid w:val="00B97CE8"/>
    <w:rsid w:val="00B97EBE"/>
    <w:rsid w:val="00BA2591"/>
    <w:rsid w:val="00BA79B6"/>
    <w:rsid w:val="00BB2460"/>
    <w:rsid w:val="00BB4B21"/>
    <w:rsid w:val="00BC2B47"/>
    <w:rsid w:val="00BC4D7B"/>
    <w:rsid w:val="00BD002C"/>
    <w:rsid w:val="00BD17EC"/>
    <w:rsid w:val="00BD287C"/>
    <w:rsid w:val="00BD4466"/>
    <w:rsid w:val="00BD4798"/>
    <w:rsid w:val="00BD59E4"/>
    <w:rsid w:val="00BE145D"/>
    <w:rsid w:val="00BE154E"/>
    <w:rsid w:val="00BE3939"/>
    <w:rsid w:val="00BE3F5B"/>
    <w:rsid w:val="00BE4065"/>
    <w:rsid w:val="00BE7894"/>
    <w:rsid w:val="00BF22B5"/>
    <w:rsid w:val="00BF45EA"/>
    <w:rsid w:val="00BF5648"/>
    <w:rsid w:val="00C00B3C"/>
    <w:rsid w:val="00C03C35"/>
    <w:rsid w:val="00C123D5"/>
    <w:rsid w:val="00C142AC"/>
    <w:rsid w:val="00C147FD"/>
    <w:rsid w:val="00C174F5"/>
    <w:rsid w:val="00C204E8"/>
    <w:rsid w:val="00C250DF"/>
    <w:rsid w:val="00C303D1"/>
    <w:rsid w:val="00C331FC"/>
    <w:rsid w:val="00C344A3"/>
    <w:rsid w:val="00C37010"/>
    <w:rsid w:val="00C37240"/>
    <w:rsid w:val="00C376F0"/>
    <w:rsid w:val="00C41D23"/>
    <w:rsid w:val="00C42ED0"/>
    <w:rsid w:val="00C44D2D"/>
    <w:rsid w:val="00C451F4"/>
    <w:rsid w:val="00C45FCC"/>
    <w:rsid w:val="00C467F4"/>
    <w:rsid w:val="00C479AA"/>
    <w:rsid w:val="00C5020A"/>
    <w:rsid w:val="00C509E0"/>
    <w:rsid w:val="00C52834"/>
    <w:rsid w:val="00C52CD2"/>
    <w:rsid w:val="00C54A84"/>
    <w:rsid w:val="00C562DE"/>
    <w:rsid w:val="00C6166C"/>
    <w:rsid w:val="00C6435B"/>
    <w:rsid w:val="00C66562"/>
    <w:rsid w:val="00C66643"/>
    <w:rsid w:val="00C70581"/>
    <w:rsid w:val="00C713E9"/>
    <w:rsid w:val="00C71839"/>
    <w:rsid w:val="00C71B2D"/>
    <w:rsid w:val="00C76716"/>
    <w:rsid w:val="00C7674A"/>
    <w:rsid w:val="00C805F6"/>
    <w:rsid w:val="00C8436F"/>
    <w:rsid w:val="00C872B5"/>
    <w:rsid w:val="00C90831"/>
    <w:rsid w:val="00C90A9D"/>
    <w:rsid w:val="00C91734"/>
    <w:rsid w:val="00C93135"/>
    <w:rsid w:val="00CA1C48"/>
    <w:rsid w:val="00CA51EC"/>
    <w:rsid w:val="00CB0613"/>
    <w:rsid w:val="00CB6CE3"/>
    <w:rsid w:val="00CC5901"/>
    <w:rsid w:val="00CD15BA"/>
    <w:rsid w:val="00CD2DD3"/>
    <w:rsid w:val="00CD3D1A"/>
    <w:rsid w:val="00CD606F"/>
    <w:rsid w:val="00CE0181"/>
    <w:rsid w:val="00CE11CB"/>
    <w:rsid w:val="00CE1A25"/>
    <w:rsid w:val="00CE1D2E"/>
    <w:rsid w:val="00CE301A"/>
    <w:rsid w:val="00CE4F3C"/>
    <w:rsid w:val="00CF280A"/>
    <w:rsid w:val="00CF37CC"/>
    <w:rsid w:val="00CF508B"/>
    <w:rsid w:val="00D00ED4"/>
    <w:rsid w:val="00D02A94"/>
    <w:rsid w:val="00D030DD"/>
    <w:rsid w:val="00D04E45"/>
    <w:rsid w:val="00D078E8"/>
    <w:rsid w:val="00D1264B"/>
    <w:rsid w:val="00D131E9"/>
    <w:rsid w:val="00D14106"/>
    <w:rsid w:val="00D16248"/>
    <w:rsid w:val="00D1712C"/>
    <w:rsid w:val="00D21844"/>
    <w:rsid w:val="00D21F36"/>
    <w:rsid w:val="00D34FEE"/>
    <w:rsid w:val="00D3713D"/>
    <w:rsid w:val="00D3734E"/>
    <w:rsid w:val="00D439F2"/>
    <w:rsid w:val="00D51E0D"/>
    <w:rsid w:val="00D61B19"/>
    <w:rsid w:val="00D62D90"/>
    <w:rsid w:val="00D667B4"/>
    <w:rsid w:val="00D66AD0"/>
    <w:rsid w:val="00D70211"/>
    <w:rsid w:val="00D735D4"/>
    <w:rsid w:val="00D73AAF"/>
    <w:rsid w:val="00D75609"/>
    <w:rsid w:val="00D77903"/>
    <w:rsid w:val="00D81501"/>
    <w:rsid w:val="00D856DA"/>
    <w:rsid w:val="00D86B5F"/>
    <w:rsid w:val="00D9226B"/>
    <w:rsid w:val="00D93902"/>
    <w:rsid w:val="00D93DA1"/>
    <w:rsid w:val="00D973E9"/>
    <w:rsid w:val="00DA234C"/>
    <w:rsid w:val="00DA27F8"/>
    <w:rsid w:val="00DA7738"/>
    <w:rsid w:val="00DB1438"/>
    <w:rsid w:val="00DB6171"/>
    <w:rsid w:val="00DB72B8"/>
    <w:rsid w:val="00DB734E"/>
    <w:rsid w:val="00DC149A"/>
    <w:rsid w:val="00DC1925"/>
    <w:rsid w:val="00DC1E30"/>
    <w:rsid w:val="00DC4FB3"/>
    <w:rsid w:val="00DE0476"/>
    <w:rsid w:val="00DE13DA"/>
    <w:rsid w:val="00DE1E54"/>
    <w:rsid w:val="00DE2437"/>
    <w:rsid w:val="00DE69B6"/>
    <w:rsid w:val="00DF4131"/>
    <w:rsid w:val="00E02A21"/>
    <w:rsid w:val="00E02BD6"/>
    <w:rsid w:val="00E02D79"/>
    <w:rsid w:val="00E03D0E"/>
    <w:rsid w:val="00E03FDB"/>
    <w:rsid w:val="00E061E5"/>
    <w:rsid w:val="00E06994"/>
    <w:rsid w:val="00E139AE"/>
    <w:rsid w:val="00E148BA"/>
    <w:rsid w:val="00E16540"/>
    <w:rsid w:val="00E16AEB"/>
    <w:rsid w:val="00E17036"/>
    <w:rsid w:val="00E23CAC"/>
    <w:rsid w:val="00E254ED"/>
    <w:rsid w:val="00E27014"/>
    <w:rsid w:val="00E27853"/>
    <w:rsid w:val="00E31CCE"/>
    <w:rsid w:val="00E32DD8"/>
    <w:rsid w:val="00E35579"/>
    <w:rsid w:val="00E4076F"/>
    <w:rsid w:val="00E477C3"/>
    <w:rsid w:val="00E52FBD"/>
    <w:rsid w:val="00E563ED"/>
    <w:rsid w:val="00E6319B"/>
    <w:rsid w:val="00E65C25"/>
    <w:rsid w:val="00E65CD7"/>
    <w:rsid w:val="00E6683C"/>
    <w:rsid w:val="00E755AB"/>
    <w:rsid w:val="00E81019"/>
    <w:rsid w:val="00E815A5"/>
    <w:rsid w:val="00E8682B"/>
    <w:rsid w:val="00E92ED8"/>
    <w:rsid w:val="00E951D1"/>
    <w:rsid w:val="00EA6C73"/>
    <w:rsid w:val="00EB14CA"/>
    <w:rsid w:val="00EB21A3"/>
    <w:rsid w:val="00EB36E6"/>
    <w:rsid w:val="00EB4089"/>
    <w:rsid w:val="00EB5EF8"/>
    <w:rsid w:val="00EC143D"/>
    <w:rsid w:val="00EC269A"/>
    <w:rsid w:val="00EC4D24"/>
    <w:rsid w:val="00ED1C2D"/>
    <w:rsid w:val="00ED1CB4"/>
    <w:rsid w:val="00ED325E"/>
    <w:rsid w:val="00ED3292"/>
    <w:rsid w:val="00ED3A0E"/>
    <w:rsid w:val="00ED556A"/>
    <w:rsid w:val="00EE01C8"/>
    <w:rsid w:val="00EE0984"/>
    <w:rsid w:val="00EE310E"/>
    <w:rsid w:val="00EE7224"/>
    <w:rsid w:val="00EF186C"/>
    <w:rsid w:val="00EF3952"/>
    <w:rsid w:val="00EF6B4B"/>
    <w:rsid w:val="00F00CA0"/>
    <w:rsid w:val="00F0197B"/>
    <w:rsid w:val="00F05DA5"/>
    <w:rsid w:val="00F06AA7"/>
    <w:rsid w:val="00F07CE4"/>
    <w:rsid w:val="00F1153C"/>
    <w:rsid w:val="00F13C75"/>
    <w:rsid w:val="00F152AD"/>
    <w:rsid w:val="00F1564D"/>
    <w:rsid w:val="00F227D8"/>
    <w:rsid w:val="00F22BE8"/>
    <w:rsid w:val="00F24071"/>
    <w:rsid w:val="00F25FA8"/>
    <w:rsid w:val="00F32C30"/>
    <w:rsid w:val="00F337E7"/>
    <w:rsid w:val="00F41455"/>
    <w:rsid w:val="00F41C28"/>
    <w:rsid w:val="00F42CDD"/>
    <w:rsid w:val="00F46099"/>
    <w:rsid w:val="00F47227"/>
    <w:rsid w:val="00F47EDB"/>
    <w:rsid w:val="00F50E99"/>
    <w:rsid w:val="00F53F77"/>
    <w:rsid w:val="00F55236"/>
    <w:rsid w:val="00F606F1"/>
    <w:rsid w:val="00F6413C"/>
    <w:rsid w:val="00F66B9A"/>
    <w:rsid w:val="00F676C0"/>
    <w:rsid w:val="00F70AEA"/>
    <w:rsid w:val="00F711BF"/>
    <w:rsid w:val="00F75D3F"/>
    <w:rsid w:val="00F8119D"/>
    <w:rsid w:val="00F83B0F"/>
    <w:rsid w:val="00F95FDE"/>
    <w:rsid w:val="00F96A36"/>
    <w:rsid w:val="00FA0216"/>
    <w:rsid w:val="00FA2F3B"/>
    <w:rsid w:val="00FA3513"/>
    <w:rsid w:val="00FB0A47"/>
    <w:rsid w:val="00FB13AA"/>
    <w:rsid w:val="00FC102C"/>
    <w:rsid w:val="00FC18C7"/>
    <w:rsid w:val="00FC26FC"/>
    <w:rsid w:val="00FC6A56"/>
    <w:rsid w:val="00FC6B23"/>
    <w:rsid w:val="00FC6BCA"/>
    <w:rsid w:val="00FD6CAB"/>
    <w:rsid w:val="00FD7F3B"/>
    <w:rsid w:val="00FE1ECC"/>
    <w:rsid w:val="00FE2127"/>
    <w:rsid w:val="00FE552C"/>
    <w:rsid w:val="00FE7884"/>
    <w:rsid w:val="00FF0B87"/>
    <w:rsid w:val="00FF61C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6DB6BC"/>
  <w15:docId w15:val="{626A6F82-8CEB-4CC5-8EA4-92252675D8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Calibri Light" w:eastAsia="Calibri Light" w:hAnsi="Calibri Light" w:cs="Calibri Light"/>
    </w:rPr>
  </w:style>
  <w:style w:type="paragraph" w:styleId="Heading1">
    <w:name w:val="heading 1"/>
    <w:basedOn w:val="Normal"/>
    <w:uiPriority w:val="9"/>
    <w:qFormat/>
    <w:pPr>
      <w:spacing w:before="1"/>
      <w:ind w:left="156"/>
      <w:outlineLvl w:val="0"/>
    </w:pPr>
    <w:rPr>
      <w:sz w:val="52"/>
      <w:szCs w:val="52"/>
    </w:rPr>
  </w:style>
  <w:style w:type="paragraph" w:styleId="Heading2">
    <w:name w:val="heading 2"/>
    <w:basedOn w:val="Normal"/>
    <w:link w:val="Heading2Char"/>
    <w:uiPriority w:val="9"/>
    <w:unhideWhenUsed/>
    <w:qFormat/>
    <w:pPr>
      <w:ind w:left="565" w:hanging="410"/>
      <w:outlineLvl w:val="1"/>
    </w:pPr>
    <w:rPr>
      <w:rFonts w:ascii="Calibri" w:eastAsia="Calibri" w:hAnsi="Calibri" w:cs="Calibri"/>
      <w:b/>
      <w:bCs/>
      <w:sz w:val="40"/>
      <w:szCs w:val="40"/>
    </w:rPr>
  </w:style>
  <w:style w:type="paragraph" w:styleId="Heading3">
    <w:name w:val="heading 3"/>
    <w:basedOn w:val="Normal"/>
    <w:uiPriority w:val="9"/>
    <w:unhideWhenUsed/>
    <w:qFormat/>
    <w:pPr>
      <w:spacing w:before="114"/>
      <w:ind w:left="156"/>
      <w:outlineLvl w:val="2"/>
    </w:pPr>
    <w:rPr>
      <w:rFonts w:ascii="Calibri" w:eastAsia="Calibri" w:hAnsi="Calibri" w:cs="Calibri"/>
      <w:b/>
      <w:bCs/>
      <w:sz w:val="30"/>
      <w:szCs w:val="30"/>
    </w:rPr>
  </w:style>
  <w:style w:type="paragraph" w:styleId="Heading4">
    <w:name w:val="heading 4"/>
    <w:basedOn w:val="Normal"/>
    <w:uiPriority w:val="9"/>
    <w:unhideWhenUsed/>
    <w:qFormat/>
    <w:pPr>
      <w:ind w:left="524" w:hanging="369"/>
      <w:outlineLvl w:val="3"/>
    </w:pPr>
    <w:rPr>
      <w:rFonts w:ascii="Calibri" w:eastAsia="Calibri" w:hAnsi="Calibri" w:cs="Calibri"/>
      <w:b/>
      <w:bCs/>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uiPriority w:val="99"/>
    <w:qFormat/>
    <w:rPr>
      <w:sz w:val="24"/>
      <w:szCs w:val="24"/>
    </w:rPr>
  </w:style>
  <w:style w:type="paragraph" w:styleId="ListParagraph">
    <w:name w:val="List Paragraph"/>
    <w:basedOn w:val="Normal"/>
    <w:uiPriority w:val="1"/>
    <w:qFormat/>
    <w:pPr>
      <w:spacing w:before="166"/>
      <w:ind w:left="515" w:hanging="360"/>
    </w:pPr>
  </w:style>
  <w:style w:type="paragraph" w:customStyle="1" w:styleId="TableParagraph">
    <w:name w:val="Table Paragraph"/>
    <w:basedOn w:val="Normal"/>
    <w:uiPriority w:val="1"/>
    <w:qFormat/>
    <w:pPr>
      <w:spacing w:before="38"/>
      <w:ind w:left="74"/>
    </w:pPr>
  </w:style>
  <w:style w:type="paragraph" w:styleId="Footer">
    <w:name w:val="footer"/>
    <w:basedOn w:val="Normal"/>
    <w:link w:val="FooterChar"/>
    <w:uiPriority w:val="99"/>
    <w:unhideWhenUsed/>
    <w:rsid w:val="002A2D0D"/>
    <w:pPr>
      <w:tabs>
        <w:tab w:val="center" w:pos="4513"/>
        <w:tab w:val="right" w:pos="9026"/>
      </w:tabs>
    </w:pPr>
  </w:style>
  <w:style w:type="character" w:customStyle="1" w:styleId="FooterChar">
    <w:name w:val="Footer Char"/>
    <w:basedOn w:val="DefaultParagraphFont"/>
    <w:link w:val="Footer"/>
    <w:uiPriority w:val="99"/>
    <w:rsid w:val="002A2D0D"/>
    <w:rPr>
      <w:rFonts w:ascii="Calibri Light" w:eastAsia="Calibri Light" w:hAnsi="Calibri Light" w:cs="Calibri Light"/>
    </w:rPr>
  </w:style>
  <w:style w:type="paragraph" w:styleId="Header">
    <w:name w:val="header"/>
    <w:basedOn w:val="Normal"/>
    <w:link w:val="HeaderChar"/>
    <w:uiPriority w:val="99"/>
    <w:unhideWhenUsed/>
    <w:rsid w:val="009B5DDA"/>
    <w:pPr>
      <w:tabs>
        <w:tab w:val="center" w:pos="4513"/>
        <w:tab w:val="right" w:pos="9026"/>
      </w:tabs>
    </w:pPr>
  </w:style>
  <w:style w:type="character" w:customStyle="1" w:styleId="HeaderChar">
    <w:name w:val="Header Char"/>
    <w:basedOn w:val="DefaultParagraphFont"/>
    <w:link w:val="Header"/>
    <w:uiPriority w:val="99"/>
    <w:rsid w:val="009B5DDA"/>
    <w:rPr>
      <w:rFonts w:ascii="Calibri Light" w:eastAsia="Calibri Light" w:hAnsi="Calibri Light" w:cs="Calibri Light"/>
    </w:rPr>
  </w:style>
  <w:style w:type="character" w:styleId="Hyperlink">
    <w:name w:val="Hyperlink"/>
    <w:basedOn w:val="DefaultParagraphFont"/>
    <w:uiPriority w:val="99"/>
    <w:unhideWhenUsed/>
    <w:rsid w:val="006C6BF5"/>
    <w:rPr>
      <w:color w:val="0000FF" w:themeColor="hyperlink"/>
      <w:u w:val="single"/>
    </w:rPr>
  </w:style>
  <w:style w:type="character" w:styleId="UnresolvedMention">
    <w:name w:val="Unresolved Mention"/>
    <w:basedOn w:val="DefaultParagraphFont"/>
    <w:uiPriority w:val="99"/>
    <w:semiHidden/>
    <w:unhideWhenUsed/>
    <w:rsid w:val="006C6BF5"/>
    <w:rPr>
      <w:color w:val="605E5C"/>
      <w:shd w:val="clear" w:color="auto" w:fill="E1DFDD"/>
    </w:rPr>
  </w:style>
  <w:style w:type="paragraph" w:styleId="Revision">
    <w:name w:val="Revision"/>
    <w:hidden/>
    <w:uiPriority w:val="99"/>
    <w:semiHidden/>
    <w:rsid w:val="000A0F05"/>
    <w:pPr>
      <w:widowControl/>
      <w:autoSpaceDE/>
      <w:autoSpaceDN/>
    </w:pPr>
    <w:rPr>
      <w:rFonts w:ascii="Calibri Light" w:eastAsia="Calibri Light" w:hAnsi="Calibri Light" w:cs="Calibri Light"/>
    </w:rPr>
  </w:style>
  <w:style w:type="character" w:styleId="CommentReference">
    <w:name w:val="annotation reference"/>
    <w:basedOn w:val="DefaultParagraphFont"/>
    <w:uiPriority w:val="99"/>
    <w:semiHidden/>
    <w:unhideWhenUsed/>
    <w:rsid w:val="00963F4A"/>
    <w:rPr>
      <w:sz w:val="16"/>
      <w:szCs w:val="16"/>
    </w:rPr>
  </w:style>
  <w:style w:type="paragraph" w:styleId="CommentText">
    <w:name w:val="annotation text"/>
    <w:basedOn w:val="Normal"/>
    <w:link w:val="CommentTextChar"/>
    <w:uiPriority w:val="99"/>
    <w:unhideWhenUsed/>
    <w:rsid w:val="00963F4A"/>
    <w:rPr>
      <w:sz w:val="20"/>
      <w:szCs w:val="20"/>
    </w:rPr>
  </w:style>
  <w:style w:type="character" w:customStyle="1" w:styleId="CommentTextChar">
    <w:name w:val="Comment Text Char"/>
    <w:basedOn w:val="DefaultParagraphFont"/>
    <w:link w:val="CommentText"/>
    <w:uiPriority w:val="99"/>
    <w:rsid w:val="00963F4A"/>
    <w:rPr>
      <w:rFonts w:ascii="Calibri Light" w:eastAsia="Calibri Light" w:hAnsi="Calibri Light" w:cs="Calibri Light"/>
      <w:sz w:val="20"/>
      <w:szCs w:val="20"/>
    </w:rPr>
  </w:style>
  <w:style w:type="paragraph" w:styleId="CommentSubject">
    <w:name w:val="annotation subject"/>
    <w:basedOn w:val="CommentText"/>
    <w:next w:val="CommentText"/>
    <w:link w:val="CommentSubjectChar"/>
    <w:uiPriority w:val="99"/>
    <w:semiHidden/>
    <w:unhideWhenUsed/>
    <w:rsid w:val="00963F4A"/>
    <w:rPr>
      <w:b/>
      <w:bCs/>
    </w:rPr>
  </w:style>
  <w:style w:type="character" w:customStyle="1" w:styleId="CommentSubjectChar">
    <w:name w:val="Comment Subject Char"/>
    <w:basedOn w:val="CommentTextChar"/>
    <w:link w:val="CommentSubject"/>
    <w:uiPriority w:val="99"/>
    <w:semiHidden/>
    <w:rsid w:val="00963F4A"/>
    <w:rPr>
      <w:rFonts w:ascii="Calibri Light" w:eastAsia="Calibri Light" w:hAnsi="Calibri Light" w:cs="Calibri Light"/>
      <w:b/>
      <w:bCs/>
      <w:sz w:val="20"/>
      <w:szCs w:val="20"/>
    </w:rPr>
  </w:style>
  <w:style w:type="character" w:customStyle="1" w:styleId="BodyTextChar">
    <w:name w:val="Body Text Char"/>
    <w:basedOn w:val="DefaultParagraphFont"/>
    <w:link w:val="BodyText"/>
    <w:uiPriority w:val="99"/>
    <w:rsid w:val="00460301"/>
    <w:rPr>
      <w:rFonts w:ascii="Calibri Light" w:eastAsia="Calibri Light" w:hAnsi="Calibri Light" w:cs="Calibri Light"/>
      <w:sz w:val="24"/>
      <w:szCs w:val="24"/>
    </w:rPr>
  </w:style>
  <w:style w:type="paragraph" w:customStyle="1" w:styleId="paragraph">
    <w:name w:val="paragraph"/>
    <w:basedOn w:val="Normal"/>
    <w:rsid w:val="003C6323"/>
    <w:pPr>
      <w:widowControl/>
      <w:autoSpaceDE/>
      <w:autoSpaceDN/>
      <w:spacing w:before="100" w:beforeAutospacing="1" w:after="100" w:afterAutospacing="1"/>
    </w:pPr>
    <w:rPr>
      <w:rFonts w:ascii="Times New Roman" w:eastAsia="Times New Roman" w:hAnsi="Times New Roman" w:cs="Times New Roman"/>
      <w:sz w:val="24"/>
      <w:szCs w:val="24"/>
      <w:lang w:val="en-GB" w:eastAsia="en-GB"/>
    </w:rPr>
  </w:style>
  <w:style w:type="character" w:customStyle="1" w:styleId="normaltextrun">
    <w:name w:val="normaltextrun"/>
    <w:basedOn w:val="DefaultParagraphFont"/>
    <w:rsid w:val="003C6323"/>
  </w:style>
  <w:style w:type="character" w:customStyle="1" w:styleId="eop">
    <w:name w:val="eop"/>
    <w:basedOn w:val="DefaultParagraphFont"/>
    <w:rsid w:val="003C6323"/>
  </w:style>
  <w:style w:type="character" w:customStyle="1" w:styleId="Heading2Char">
    <w:name w:val="Heading 2 Char"/>
    <w:basedOn w:val="DefaultParagraphFont"/>
    <w:link w:val="Heading2"/>
    <w:uiPriority w:val="9"/>
    <w:rsid w:val="00657429"/>
    <w:rPr>
      <w:rFonts w:ascii="Calibri" w:eastAsia="Calibri" w:hAnsi="Calibri" w:cs="Calibri"/>
      <w:b/>
      <w:bCs/>
      <w:sz w:val="40"/>
      <w:szCs w:val="40"/>
    </w:rPr>
  </w:style>
  <w:style w:type="paragraph" w:styleId="Title">
    <w:name w:val="Title"/>
    <w:basedOn w:val="Normal"/>
    <w:next w:val="Normal"/>
    <w:link w:val="TitleChar"/>
    <w:uiPriority w:val="10"/>
    <w:qFormat/>
    <w:rsid w:val="0009002F"/>
    <w:pPr>
      <w:widowControl/>
      <w:autoSpaceDE/>
      <w:autoSpaceDN/>
      <w:spacing w:after="80"/>
      <w:contextualSpacing/>
    </w:pPr>
    <w:rPr>
      <w:rFonts w:asciiTheme="majorHAnsi" w:eastAsiaTheme="majorEastAsia" w:hAnsiTheme="majorHAnsi" w:cstheme="majorBidi"/>
      <w:spacing w:val="-10"/>
      <w:kern w:val="28"/>
      <w:sz w:val="56"/>
      <w:szCs w:val="56"/>
      <w:lang w:val="en-GB"/>
      <w14:ligatures w14:val="standardContextual"/>
    </w:rPr>
  </w:style>
  <w:style w:type="character" w:customStyle="1" w:styleId="TitleChar">
    <w:name w:val="Title Char"/>
    <w:basedOn w:val="DefaultParagraphFont"/>
    <w:link w:val="Title"/>
    <w:uiPriority w:val="10"/>
    <w:rsid w:val="0009002F"/>
    <w:rPr>
      <w:rFonts w:asciiTheme="majorHAnsi" w:eastAsiaTheme="majorEastAsia" w:hAnsiTheme="majorHAnsi" w:cstheme="majorBidi"/>
      <w:spacing w:val="-10"/>
      <w:kern w:val="28"/>
      <w:sz w:val="56"/>
      <w:szCs w:val="56"/>
      <w:lang w:val="en-GB"/>
      <w14:ligatures w14:val="standardContextual"/>
    </w:rPr>
  </w:style>
  <w:style w:type="character" w:styleId="Mention">
    <w:name w:val="Mention"/>
    <w:basedOn w:val="DefaultParagraphFont"/>
    <w:uiPriority w:val="99"/>
    <w:unhideWhenUsed/>
    <w:rsid w:val="004063E0"/>
    <w:rPr>
      <w:color w:val="2B579A"/>
      <w:shd w:val="clear" w:color="auto" w:fill="E1DFDD"/>
    </w:rPr>
  </w:style>
  <w:style w:type="paragraph" w:styleId="NoSpacing">
    <w:name w:val="No Spacing"/>
    <w:link w:val="NoSpacingChar"/>
    <w:uiPriority w:val="1"/>
    <w:qFormat/>
    <w:rsid w:val="002F61D9"/>
    <w:pPr>
      <w:widowControl/>
      <w:autoSpaceDE/>
      <w:autoSpaceDN/>
    </w:pPr>
    <w:rPr>
      <w:rFonts w:eastAsiaTheme="minorEastAsia"/>
    </w:rPr>
  </w:style>
  <w:style w:type="character" w:customStyle="1" w:styleId="NoSpacingChar">
    <w:name w:val="No Spacing Char"/>
    <w:basedOn w:val="DefaultParagraphFont"/>
    <w:link w:val="NoSpacing"/>
    <w:uiPriority w:val="1"/>
    <w:rsid w:val="002F61D9"/>
    <w:rPr>
      <w:rFonts w:eastAsiaTheme="minorEastAsi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eader" Target="header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59fa423a-319c-4486-99a4-febc348d8de0" ContentTypeId="0x0101003D111B80989C2F48A98656A918A919A0" PreviousValue="false"/>
</file>

<file path=customXml/item2.xml><?xml version="1.0" encoding="utf-8"?>
<p:properties xmlns:p="http://schemas.microsoft.com/office/2006/metadata/properties" xmlns:xsi="http://www.w3.org/2001/XMLSchema-instance" xmlns:pc="http://schemas.microsoft.com/office/infopath/2007/PartnerControls">
  <documentManagement>
    <TaxCatchAll xmlns="6f247cf5-36db-4625-96bb-fe9ae63417ad" xsi:nil="true"/>
    <f35f8bb8de474ca097f39364288e1644 xmlns="6f247cf5-36db-4625-96bb-fe9ae63417ad">
      <Terms xmlns="http://schemas.microsoft.com/office/infopath/2007/PartnerControls"/>
    </f35f8bb8de474ca097f39364288e1644>
    <k7ff990e7aca4cbe91a85df0bf876c29 xmlns="6f247cf5-36db-4625-96bb-fe9ae63417ad">
      <Terms xmlns="http://schemas.microsoft.com/office/infopath/2007/PartnerControls"/>
    </k7ff990e7aca4cbe91a85df0bf876c29>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file>

<file path=customXml/item6.xml><?xml version="1.0" encoding="utf-8"?>
<ct:contentTypeSchema xmlns:ct="http://schemas.microsoft.com/office/2006/metadata/contentType" xmlns:ma="http://schemas.microsoft.com/office/2006/metadata/properties/metaAttributes" ct:_="" ma:_="" ma:contentTypeName="Council Document" ma:contentTypeID="0x0101003D111B80989C2F48A98656A918A919A0006F0826163FA5534889CC93342288752E" ma:contentTypeVersion="242" ma:contentTypeDescription="Document with LGCS and Type of Content Classification" ma:contentTypeScope="" ma:versionID="84fe5e2da6a3d3547b7fc017e0dd8b45">
  <xsd:schema xmlns:xsd="http://www.w3.org/2001/XMLSchema" xmlns:xs="http://www.w3.org/2001/XMLSchema" xmlns:p="http://schemas.microsoft.com/office/2006/metadata/properties" xmlns:ns2="6f247cf5-36db-4625-96bb-fe9ae63417ad" targetNamespace="http://schemas.microsoft.com/office/2006/metadata/properties" ma:root="true" ma:fieldsID="c59ca63e00cf1b9694bf5ef1ec8b23e8" ns2:_="">
    <xsd:import namespace="6f247cf5-36db-4625-96bb-fe9ae63417ad"/>
    <xsd:element name="properties">
      <xsd:complexType>
        <xsd:sequence>
          <xsd:element name="documentManagement">
            <xsd:complexType>
              <xsd:all>
                <xsd:element ref="ns2:f35f8bb8de474ca097f39364288e1644" minOccurs="0"/>
                <xsd:element ref="ns2:TaxCatchAll" minOccurs="0"/>
                <xsd:element ref="ns2:TaxCatchAllLabel" minOccurs="0"/>
                <xsd:element ref="ns2:k7ff990e7aca4cbe91a85df0bf876c2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f247cf5-36db-4625-96bb-fe9ae63417ad" elementFormDefault="qualified">
    <xsd:import namespace="http://schemas.microsoft.com/office/2006/documentManagement/types"/>
    <xsd:import namespace="http://schemas.microsoft.com/office/infopath/2007/PartnerControls"/>
    <xsd:element name="f35f8bb8de474ca097f39364288e1644" ma:index="8" nillable="true" ma:taxonomy="true" ma:internalName="f35f8bb8de474ca097f39364288e1644" ma:taxonomyFieldName="LGCS" ma:displayName="LGCS" ma:readOnly="false" ma:default="" ma:fieldId="{f35f8bb8-de47-4ca0-97f3-9364288e1644}" ma:taxonomyMulti="true" ma:sspId="59fa423a-319c-4486-99a4-febc348d8de0" ma:termSetId="cddd090f-8b08-4cf2-b8da-459cbc7cc2b2"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a210b10d-b4ad-4651-8b53-95687461fc8e}" ma:internalName="TaxCatchAll" ma:showField="CatchAllData" ma:web="78e24578-5fde-46d4-af88-eda26f228fa1">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210b10d-b4ad-4651-8b53-95687461fc8e}" ma:internalName="TaxCatchAllLabel" ma:readOnly="true" ma:showField="CatchAllDataLabel" ma:web="78e24578-5fde-46d4-af88-eda26f228fa1">
      <xsd:complexType>
        <xsd:complexContent>
          <xsd:extension base="dms:MultiChoiceLookup">
            <xsd:sequence>
              <xsd:element name="Value" type="dms:Lookup" maxOccurs="unbounded" minOccurs="0" nillable="true"/>
            </xsd:sequence>
          </xsd:extension>
        </xsd:complexContent>
      </xsd:complexType>
    </xsd:element>
    <xsd:element name="k7ff990e7aca4cbe91a85df0bf876c29" ma:index="12" nillable="true" ma:taxonomy="true" ma:internalName="k7ff990e7aca4cbe91a85df0bf876c29" ma:taxonomyFieldName="CType" ma:displayName="CType" ma:default="" ma:fieldId="{47ff990e-7aca-4cbe-91a8-5df0bf876c29}" ma:sspId="59fa423a-319c-4486-99a4-febc348d8de0" ma:termSetId="23754f86-f04d-4ef0-9ab7-0272ceaf28d3"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2C89CA-489A-40DA-B3BC-8FAAC7A23189}">
  <ds:schemaRefs>
    <ds:schemaRef ds:uri="Microsoft.SharePoint.Taxonomy.ContentTypeSync"/>
  </ds:schemaRefs>
</ds:datastoreItem>
</file>

<file path=customXml/itemProps2.xml><?xml version="1.0" encoding="utf-8"?>
<ds:datastoreItem xmlns:ds="http://schemas.openxmlformats.org/officeDocument/2006/customXml" ds:itemID="{E6C33BD9-2BA2-4CD4-9178-867BE1DDBD1F}">
  <ds:schemaRefs>
    <ds:schemaRef ds:uri="http://schemas.microsoft.com/office/2006/metadata/properties"/>
    <ds:schemaRef ds:uri="http://schemas.microsoft.com/office/infopath/2007/PartnerControls"/>
    <ds:schemaRef ds:uri="6f247cf5-36db-4625-96bb-fe9ae63417ad"/>
    <ds:schemaRef ds:uri="78e24578-5fde-46d4-af88-eda26f228fa1"/>
  </ds:schemaRefs>
</ds:datastoreItem>
</file>

<file path=customXml/itemProps3.xml><?xml version="1.0" encoding="utf-8"?>
<ds:datastoreItem xmlns:ds="http://schemas.openxmlformats.org/officeDocument/2006/customXml" ds:itemID="{FC5AE3FE-6932-47C2-BAC4-8F051DD13988}">
  <ds:schemaRefs>
    <ds:schemaRef ds:uri="http://schemas.microsoft.com/sharepoint/v3/contenttype/forms"/>
  </ds:schemaRefs>
</ds:datastoreItem>
</file>

<file path=customXml/itemProps4.xml><?xml version="1.0" encoding="utf-8"?>
<ds:datastoreItem xmlns:ds="http://schemas.openxmlformats.org/officeDocument/2006/customXml" ds:itemID="{1B43BC05-B2C7-4BBD-A809-A121AAE35F52}">
  <ds:schemaRefs>
    <ds:schemaRef ds:uri="http://schemas.openxmlformats.org/officeDocument/2006/bibliography"/>
  </ds:schemaRefs>
</ds:datastoreItem>
</file>

<file path=customXml/itemProps5.xml><?xml version="1.0" encoding="utf-8"?>
<ds:datastoreItem xmlns:ds="http://schemas.openxmlformats.org/officeDocument/2006/customXml" ds:itemID="{4F63265E-410A-450E-82A0-93475F378320}"/>
</file>

<file path=customXml/itemProps6.xml><?xml version="1.0" encoding="utf-8"?>
<ds:datastoreItem xmlns:ds="http://schemas.openxmlformats.org/officeDocument/2006/customXml" ds:itemID="{FA4195D7-C63A-4D6D-BE90-734237F1DDFD}"/>
</file>

<file path=docMetadata/LabelInfo.xml><?xml version="1.0" encoding="utf-8"?>
<clbl:labelList xmlns:clbl="http://schemas.microsoft.com/office/2020/mipLabelMetadata">
  <clbl:label id="{04c8c431-0d04-444c-8584-488befb681e4}" enabled="1" method="Standard" siteId="{060db25a-21a5-44fa-9aeb-55b64ef85350}" removed="0"/>
</clbl:labelList>
</file>

<file path=docProps/app.xml><?xml version="1.0" encoding="utf-8"?>
<Properties xmlns="http://schemas.openxmlformats.org/officeDocument/2006/extended-properties" xmlns:vt="http://schemas.openxmlformats.org/officeDocument/2006/docPropsVTypes">
  <Template>Normal</Template>
  <TotalTime>0</TotalTime>
  <Pages>11</Pages>
  <Words>3250</Words>
  <Characters>18527</Characters>
  <Application>Microsoft Office Word</Application>
  <DocSecurity>4</DocSecurity>
  <Lines>154</Lines>
  <Paragraphs>43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21734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BARKING AND DAGENHAM PENSION FUND
INVESTMENT STRATEGY STATEMENT</dc:title>
  <dc:subject>September 2026</dc:subject>
  <dc:creator>Neso Ebenebe</dc:creator>
  <cp:keywords/>
  <cp:lastModifiedBy>Justine Spring</cp:lastModifiedBy>
  <cp:revision>2</cp:revision>
  <dcterms:created xsi:type="dcterms:W3CDTF">2026-10-07T13:43:00Z</dcterms:created>
  <dcterms:modified xsi:type="dcterms:W3CDTF">2026-10-07T13:43:00Z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2026-02-10T00:00:00Z</vt:filetime>
  </property>
  <property fmtid="{D5CDD505-2E9C-101B-9397-08002B2CF9AE}" pid="3" name="Creator">
    <vt:lpwstr>Adobe InDesign 21.1 (Windows)</vt:lpwstr>
  </property>
  <property fmtid="{D5CDD505-2E9C-101B-9397-08002B2CF9AE}" pid="4" name="LastSaved">
    <vt:filetime>2026-08-18T00:00:00Z</vt:filetime>
  </property>
  <property fmtid="{D5CDD505-2E9C-101B-9397-08002B2CF9AE}" pid="5" name="Producer">
    <vt:lpwstr>Adobe PDF Library 18.0</vt:lpwstr>
  </property>
  <property fmtid="{D5CDD505-2E9C-101B-9397-08002B2CF9AE}" pid="6" name="ContentTypeId">
    <vt:lpwstr>0x0101003D111B80989C2F48A98656A918A919A0006F0826163FA5534889CC93342288752E</vt:lpwstr>
  </property>
  <property fmtid="{D5CDD505-2E9C-101B-9397-08002B2CF9AE}" pid="7" name="MediaServiceImageTags">
    <vt:lpwstr/>
  </property>
  <property fmtid="{D5CDD505-2E9C-101B-9397-08002B2CF9AE}" pid="8" name="ClassificationContentMarkingFooterShapeIds">
    <vt:lpwstr>570dfdfa,5fd5a4b,231460e</vt:lpwstr>
  </property>
  <property fmtid="{D5CDD505-2E9C-101B-9397-08002B2CF9AE}" pid="9" name="ClassificationContentMarkingFooterFontProps">
    <vt:lpwstr>#ff0000,10,Aptos</vt:lpwstr>
  </property>
  <property fmtid="{D5CDD505-2E9C-101B-9397-08002B2CF9AE}" pid="10" name="ClassificationContentMarkingFooterText">
    <vt:lpwstr>Confidential Document</vt:lpwstr>
  </property>
  <property fmtid="{D5CDD505-2E9C-101B-9397-08002B2CF9AE}" pid="11" name="docLang">
    <vt:lpwstr>en</vt:lpwstr>
  </property>
  <property fmtid="{D5CDD505-2E9C-101B-9397-08002B2CF9AE}" pid="12" name="LGCS">
    <vt:lpwstr/>
  </property>
  <property fmtid="{D5CDD505-2E9C-101B-9397-08002B2CF9AE}" pid="13" name="CType">
    <vt:lpwstr/>
  </property>
  <property fmtid="{D5CDD505-2E9C-101B-9397-08002B2CF9AE}" pid="14" name="Financial_x0020_Year">
    <vt:lpwstr/>
  </property>
  <property fmtid="{D5CDD505-2E9C-101B-9397-08002B2CF9AE}" pid="15" name="a8455ed1fd22475083a09a91de16b8fd">
    <vt:lpwstr/>
  </property>
  <property fmtid="{D5CDD505-2E9C-101B-9397-08002B2CF9AE}" pid="16" name="Financial Year">
    <vt:lpwstr/>
  </property>
  <property fmtid="{D5CDD505-2E9C-101B-9397-08002B2CF9AE}" pid="17" name="_dlc_DocIdItemGuid">
    <vt:lpwstr>2473c28b-0155-4f88-a3bf-054daa79ec6a</vt:lpwstr>
  </property>
</Properties>
</file>